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1" r:id="rId3"/>
    <p:sldId id="342" r:id="rId4"/>
    <p:sldId id="319" r:id="rId5"/>
    <p:sldId id="343" r:id="rId6"/>
    <p:sldId id="338" r:id="rId7"/>
    <p:sldId id="340" r:id="rId8"/>
    <p:sldId id="331" r:id="rId9"/>
  </p:sldIdLst>
  <p:sldSz cx="9144000" cy="6858000" type="screen4x3"/>
  <p:notesSz cx="9931400" cy="6794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ebellchen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7D4"/>
    <a:srgbClr val="FFFFFF"/>
    <a:srgbClr val="990099"/>
    <a:srgbClr val="1079BF"/>
    <a:srgbClr val="FFFF66"/>
    <a:srgbClr val="FFFF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63" autoAdjust="0"/>
    <p:restoredTop sz="94660"/>
  </p:normalViewPr>
  <p:slideViewPr>
    <p:cSldViewPr>
      <p:cViewPr>
        <p:scale>
          <a:sx n="50" d="100"/>
          <a:sy n="50" d="100"/>
        </p:scale>
        <p:origin x="-215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668" y="-80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2FE53-23AC-479E-B825-BAE5204ACA3A}" type="datetimeFigureOut">
              <a:rPr lang="el-GR" smtClean="0"/>
              <a:pPr/>
              <a:t>8/4/2015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F8583-593C-4B2A-8AE6-9119A57CBE7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7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DD591-6DF3-49D9-9194-FB1DE8618BB7}" type="datetimeFigureOut">
              <a:rPr lang="el-GR" smtClean="0"/>
              <a:pPr/>
              <a:t>8/4/2015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6EB4F-9539-4151-A1DE-45B1018B6C2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979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786190"/>
            <a:ext cx="3733819" cy="9108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57628"/>
            <a:ext cx="3733801" cy="19202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075785"/>
            <a:ext cx="3733801" cy="9144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25021"/>
            <a:ext cx="1965960" cy="182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60190"/>
            <a:ext cx="1965960" cy="9144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2216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20747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314"/>
            <a:ext cx="2729950" cy="214538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1A97D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457200" y="2143116"/>
            <a:ext cx="8458200" cy="1470025"/>
          </a:xfrm>
        </p:spPr>
        <p:txBody>
          <a:bodyPr anchor="b">
            <a:normAutofit/>
          </a:bodyPr>
          <a:lstStyle>
            <a:lvl1pPr>
              <a:defRPr sz="3200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28596" y="389097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00100" y="6643710"/>
            <a:ext cx="8100000" cy="3600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pic>
        <p:nvPicPr>
          <p:cNvPr id="18" name="Picture 17" descr="C:\Users\vlachogianni\Documents\My Dropbox\mio-brand\brand-soft-update\logomark\PNG\110DPI\cmyk\mio-ecsde-modernized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2056" y="4293096"/>
            <a:ext cx="1594440" cy="8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97357"/>
            <a:ext cx="9144000" cy="8440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1A97D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241215"/>
            <a:ext cx="9144001" cy="91441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2223"/>
            <a:ext cx="3733819" cy="9108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90920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4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4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4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4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2357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2357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5720" y="1714488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" name="Rectangle 19"/>
          <p:cNvSpPr/>
          <p:nvPr/>
        </p:nvSpPr>
        <p:spPr>
          <a:xfrm flipV="1">
            <a:off x="5410199" y="359143"/>
            <a:ext cx="3733801" cy="19202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V="1">
            <a:off x="5410199" y="577300"/>
            <a:ext cx="3733801" cy="9144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199" y="626536"/>
            <a:ext cx="1965960" cy="18288"/>
          </a:xfrm>
          <a:prstGeom prst="rect">
            <a:avLst/>
          </a:prstGeom>
          <a:solidFill>
            <a:srgbClr val="990099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199" y="661705"/>
            <a:ext cx="1965960" cy="9144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407338" y="423679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373645" y="522262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000100" y="6643710"/>
            <a:ext cx="8100000" cy="3600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2800" b="1" kern="1200">
          <a:solidFill>
            <a:schemeClr val="accent3">
              <a:lumMod val="75000"/>
            </a:schemeClr>
          </a:solidFill>
          <a:effectLst/>
          <a:latin typeface="Calibri" pitchFamily="34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sz="2400" kern="1200">
          <a:solidFill>
            <a:srgbClr val="00B050"/>
          </a:solidFill>
          <a:latin typeface="Calibri" pitchFamily="34" charset="0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rgbClr val="0070C0"/>
          </a:solidFill>
          <a:latin typeface="Calibri" pitchFamily="34" charset="0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3">
              <a:lumMod val="75000"/>
            </a:schemeClr>
          </a:solidFill>
          <a:latin typeface="Calibri" pitchFamily="34" charset="0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2400" kern="1200">
          <a:solidFill>
            <a:schemeClr val="accent3"/>
          </a:solidFill>
          <a:latin typeface="Calibri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mio-ecsde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9577790" cy="1487695"/>
          </a:xfrm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Combating marine litter in the Mediterranean: Featured MIO-ECSDE’s activities</a:t>
            </a:r>
            <a:endParaRPr lang="en-US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4294967295"/>
          </p:nvPr>
        </p:nvSpPr>
        <p:spPr>
          <a:xfrm>
            <a:off x="2771800" y="4229646"/>
            <a:ext cx="4392488" cy="1647626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Thomais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Vlachogianni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| </a:t>
            </a:r>
            <a:r>
              <a:rPr lang="en-US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Phd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Env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Chem</a:t>
            </a:r>
            <a:endParaRPr lang="en-US" sz="1800" b="1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MIO-ECSDE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Officer</a:t>
            </a:r>
          </a:p>
          <a:p>
            <a:pPr algn="r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DeFishGear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WP4 Leader</a:t>
            </a:r>
          </a:p>
          <a:p>
            <a:pPr algn="r">
              <a:buNone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Member of the MSFD TSG 10</a:t>
            </a:r>
          </a:p>
          <a:p>
            <a:pPr algn="r"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Member of the CORMON group</a:t>
            </a:r>
          </a:p>
          <a:p>
            <a:pPr algn="r"/>
            <a:endParaRPr lang="el-GR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785818"/>
          </a:xfrm>
        </p:spPr>
        <p:txBody>
          <a:bodyPr/>
          <a:lstStyle/>
          <a:p>
            <a:r>
              <a:rPr lang="en-US" dirty="0" smtClean="0">
                <a:solidFill>
                  <a:srgbClr val="990099"/>
                </a:solidFill>
              </a:rPr>
              <a:t>MIO-ECSDE | At a glance</a:t>
            </a:r>
            <a:endParaRPr lang="el-GR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928670"/>
            <a:ext cx="7286676" cy="3429024"/>
          </a:xfrm>
        </p:spPr>
        <p:txBody>
          <a:bodyPr>
            <a:normAutofit/>
          </a:bodyPr>
          <a:lstStyle/>
          <a:p>
            <a:pPr marL="357188" indent="-271463">
              <a:buNone/>
            </a:pPr>
            <a:r>
              <a:rPr lang="en-US" sz="2000" b="1" dirty="0" smtClean="0"/>
              <a:t>MIO-ECSDE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is a Federation of 128 Mediterranean NGOs working in the fields of Environment and Development. </a:t>
            </a:r>
          </a:p>
          <a:p>
            <a:pPr marL="357188" indent="-271463">
              <a:buNone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r>
              <a:rPr lang="en-GB" sz="2000" b="1" dirty="0" smtClean="0"/>
              <a:t>Our mission is to:</a:t>
            </a:r>
            <a:endParaRPr lang="el-GR" sz="2000" b="1" dirty="0" smtClean="0"/>
          </a:p>
          <a:p>
            <a:pPr lvl="0"/>
            <a:r>
              <a:rPr lang="en-US" sz="2000" dirty="0" smtClean="0"/>
              <a:t>protect the </a:t>
            </a:r>
            <a:r>
              <a:rPr lang="en-US" sz="2000" b="1" dirty="0" smtClean="0"/>
              <a:t>Natural Environment</a:t>
            </a:r>
            <a:r>
              <a:rPr lang="en-US" sz="2000" dirty="0" smtClean="0"/>
              <a:t> and </a:t>
            </a:r>
            <a:r>
              <a:rPr lang="en-US" sz="2000" b="1" dirty="0" smtClean="0"/>
              <a:t>Cultural Heritage </a:t>
            </a:r>
            <a:r>
              <a:rPr lang="en-US" sz="2000" dirty="0" smtClean="0"/>
              <a:t>and </a:t>
            </a:r>
            <a:endParaRPr lang="el-GR" sz="2000" dirty="0" smtClean="0"/>
          </a:p>
          <a:p>
            <a:pPr lvl="0"/>
            <a:r>
              <a:rPr lang="en-US" sz="2000" dirty="0" smtClean="0"/>
              <a:t>promote </a:t>
            </a:r>
            <a:r>
              <a:rPr lang="en-US" sz="2000" b="1" dirty="0" smtClean="0"/>
              <a:t>Sustainable Development</a:t>
            </a:r>
            <a:r>
              <a:rPr lang="en-US" sz="2000" dirty="0" smtClean="0"/>
              <a:t> in a peaceful Mediterranean by bringing together the efforts of environmental and developmental NGOs.</a:t>
            </a:r>
          </a:p>
          <a:p>
            <a:pPr lvl="0"/>
            <a:endParaRPr lang="en-US" sz="2000" dirty="0" smtClean="0"/>
          </a:p>
          <a:p>
            <a:pPr lvl="0">
              <a:buNone/>
            </a:pPr>
            <a:r>
              <a:rPr lang="en-US" sz="2000" b="1" dirty="0" smtClean="0"/>
              <a:t>Key areas of work &amp; main lines of activity: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l-GR" sz="2000" dirty="0"/>
          </a:p>
        </p:txBody>
      </p:sp>
      <p:pic>
        <p:nvPicPr>
          <p:cNvPr id="4" name="Picture 2" descr="C:\Users\eleana\Desktop\MISC\STAMP_final_blu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373783">
            <a:off x="7606699" y="891875"/>
            <a:ext cx="1143896" cy="1142443"/>
          </a:xfrm>
          <a:prstGeom prst="rect">
            <a:avLst/>
          </a:prstGeom>
          <a:noFill/>
        </p:spPr>
      </p:pic>
      <p:grpSp>
        <p:nvGrpSpPr>
          <p:cNvPr id="5" name="Group 37"/>
          <p:cNvGrpSpPr/>
          <p:nvPr/>
        </p:nvGrpSpPr>
        <p:grpSpPr>
          <a:xfrm>
            <a:off x="2208276" y="5450354"/>
            <a:ext cx="1571636" cy="642942"/>
            <a:chOff x="183619" y="2583107"/>
            <a:chExt cx="1019149" cy="815319"/>
          </a:xfrm>
          <a:scene3d>
            <a:camera prst="orthographicFront"/>
            <a:lightRig rig="flat" dir="t"/>
          </a:scene3d>
        </p:grpSpPr>
        <p:sp>
          <p:nvSpPr>
            <p:cNvPr id="39" name="Rounded Rectangle 38"/>
            <p:cNvSpPr/>
            <p:nvPr/>
          </p:nvSpPr>
          <p:spPr>
            <a:xfrm>
              <a:off x="183619" y="2583107"/>
              <a:ext cx="1019149" cy="815319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207499" y="2606988"/>
              <a:ext cx="971389" cy="7675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>
                  <a:solidFill>
                    <a:schemeClr val="tx1"/>
                  </a:solidFill>
                  <a:latin typeface="Calibri" pitchFamily="34" charset="0"/>
                </a:rPr>
                <a:t>Climate Change </a:t>
              </a:r>
              <a:endParaRPr lang="el-GR" sz="1600" kern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2143108" y="4643446"/>
            <a:ext cx="1571636" cy="642942"/>
            <a:chOff x="183619" y="2583107"/>
            <a:chExt cx="1019149" cy="815319"/>
          </a:xfrm>
          <a:scene3d>
            <a:camera prst="orthographicFront"/>
            <a:lightRig rig="flat" dir="t"/>
          </a:scene3d>
        </p:grpSpPr>
        <p:sp>
          <p:nvSpPr>
            <p:cNvPr id="49" name="Rounded Rectangle 48"/>
            <p:cNvSpPr/>
            <p:nvPr/>
          </p:nvSpPr>
          <p:spPr>
            <a:xfrm>
              <a:off x="183619" y="2583107"/>
              <a:ext cx="1019149" cy="815319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207499" y="2606988"/>
              <a:ext cx="971389" cy="767559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tx1"/>
                  </a:solidFill>
                  <a:latin typeface="Calibri" pitchFamily="34" charset="0"/>
                </a:rPr>
                <a:t>Health &amp; Environment</a:t>
              </a:r>
              <a:endParaRPr lang="el-GR" sz="1600" kern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357158" y="5429264"/>
            <a:ext cx="1571636" cy="642942"/>
            <a:chOff x="183619" y="2583107"/>
            <a:chExt cx="1019149" cy="815319"/>
          </a:xfrm>
          <a:solidFill>
            <a:srgbClr val="92D050"/>
          </a:solidFill>
          <a:scene3d>
            <a:camera prst="orthographicFront"/>
            <a:lightRig rig="flat" dir="t"/>
          </a:scene3d>
        </p:grpSpPr>
        <p:sp>
          <p:nvSpPr>
            <p:cNvPr id="52" name="Rounded Rectangle 51"/>
            <p:cNvSpPr/>
            <p:nvPr/>
          </p:nvSpPr>
          <p:spPr>
            <a:xfrm>
              <a:off x="183619" y="2583107"/>
              <a:ext cx="1019149" cy="81531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92D05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207498" y="2606989"/>
              <a:ext cx="971389" cy="767560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schemeClr val="tx1"/>
                  </a:solidFill>
                  <a:latin typeface="Calibri" pitchFamily="34" charset="0"/>
                </a:rPr>
                <a:t>Nature &amp; Biodiversity</a:t>
              </a:r>
              <a:endParaRPr lang="el-GR" sz="16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oup 54"/>
          <p:cNvGrpSpPr/>
          <p:nvPr/>
        </p:nvGrpSpPr>
        <p:grpSpPr>
          <a:xfrm>
            <a:off x="408076" y="4658266"/>
            <a:ext cx="1571636" cy="642942"/>
            <a:chOff x="183619" y="2583107"/>
            <a:chExt cx="1019149" cy="815319"/>
          </a:xfrm>
          <a:solidFill>
            <a:srgbClr val="00B0F0"/>
          </a:solidFill>
          <a:scene3d>
            <a:camera prst="orthographicFront"/>
            <a:lightRig rig="flat" dir="t"/>
          </a:scene3d>
        </p:grpSpPr>
        <p:sp>
          <p:nvSpPr>
            <p:cNvPr id="56" name="Rounded Rectangle 55"/>
            <p:cNvSpPr/>
            <p:nvPr/>
          </p:nvSpPr>
          <p:spPr>
            <a:xfrm>
              <a:off x="183619" y="2583107"/>
              <a:ext cx="1019149" cy="81531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00B0F0"/>
              </a:solidFill>
            </a:ln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Rounded Rectangle 4"/>
            <p:cNvSpPr/>
            <p:nvPr/>
          </p:nvSpPr>
          <p:spPr>
            <a:xfrm>
              <a:off x="183619" y="2606988"/>
              <a:ext cx="971389" cy="767560"/>
            </a:xfrm>
            <a:prstGeom prst="rect">
              <a:avLst/>
            </a:prstGeom>
            <a:grpFill/>
            <a:ln>
              <a:solidFill>
                <a:srgbClr val="00B0F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schemeClr val="tx1"/>
                  </a:solidFill>
                  <a:latin typeface="Calibri" pitchFamily="34" charset="0"/>
                </a:rPr>
                <a:t>Resources &amp; Waste</a:t>
              </a:r>
              <a:endParaRPr lang="el-GR" sz="16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4143372" y="4398071"/>
            <a:ext cx="50006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Monitoring  and influencing  EU and regional Mediterranean policies and bodies</a:t>
            </a: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Drafting, promoting and presenting common NGO positions</a:t>
            </a: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Raising public awareness, promoting participation and building consensus </a:t>
            </a: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Capacity building of specific audiences</a:t>
            </a: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Networking, International Collaborations &amp; Partnerships</a:t>
            </a:r>
            <a:endParaRPr lang="el-GR" sz="1400" dirty="0" smtClean="0">
              <a:latin typeface="Calibri" pitchFamily="34" charset="0"/>
            </a:endParaRP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Facilitating Mediterranean stakeholder networks</a:t>
            </a:r>
          </a:p>
          <a:p>
            <a:pPr marL="180975" lvl="0" indent="-180975">
              <a:buFont typeface="Wingdings" pitchFamily="2" charset="2"/>
              <a:buChar char="ü"/>
            </a:pPr>
            <a:r>
              <a:rPr lang="en-GB" sz="1400" dirty="0" smtClean="0">
                <a:latin typeface="Calibri" pitchFamily="34" charset="0"/>
              </a:rPr>
              <a:t>Scientific research</a:t>
            </a:r>
            <a:endParaRPr lang="el-GR" sz="1400" dirty="0"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785818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990099"/>
                </a:solidFill>
              </a:rPr>
              <a:t>MIO-ECSDE | A network of networks</a:t>
            </a:r>
            <a:endParaRPr lang="el-GR" sz="2600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MIO-ECSDE</a:t>
            </a:r>
            <a:r>
              <a:rPr lang="en-US" sz="2000" dirty="0" smtClean="0"/>
              <a:t> facilitates four other networks of major Mediterranean stakeholders who play a key role in addressing the region’s environmental and sustainable development challenges:</a:t>
            </a:r>
            <a:endParaRPr lang="el-GR" sz="2000" dirty="0" smtClean="0"/>
          </a:p>
          <a:p>
            <a:pPr marL="357188" indent="-271463">
              <a:buNone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sz="2000" b="1" i="1" dirty="0" smtClean="0"/>
              <a:t>Educators</a:t>
            </a:r>
            <a:r>
              <a:rPr lang="en-US" sz="2000" dirty="0" smtClean="0"/>
              <a:t> through </a:t>
            </a:r>
            <a:r>
              <a:rPr lang="en-US" sz="2000" dirty="0" err="1" smtClean="0"/>
              <a:t>MEdIES</a:t>
            </a:r>
            <a:r>
              <a:rPr lang="en-US" sz="2000" dirty="0" smtClean="0"/>
              <a:t> (Mediterranean Education Initiative for Environment and Sustainability)</a:t>
            </a:r>
            <a:endParaRPr lang="el-GR" sz="20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sz="2000" b="1" i="1" dirty="0" smtClean="0"/>
              <a:t>Members of Parliament</a:t>
            </a:r>
            <a:r>
              <a:rPr lang="en-US" sz="2000" i="1" dirty="0" smtClean="0"/>
              <a:t> </a:t>
            </a:r>
            <a:r>
              <a:rPr lang="en-US" sz="2000" dirty="0" smtClean="0"/>
              <a:t>through COMPSUD (Circle of Mediterranean Parliamentarians for Sustainable Development) </a:t>
            </a:r>
            <a:endParaRPr lang="el-GR" sz="20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sz="2000" b="1" i="1" dirty="0" smtClean="0"/>
              <a:t>Journalists</a:t>
            </a:r>
            <a:r>
              <a:rPr lang="en-US" sz="2000" b="1" dirty="0" smtClean="0"/>
              <a:t> </a:t>
            </a:r>
            <a:r>
              <a:rPr lang="en-US" sz="2000" dirty="0" smtClean="0"/>
              <a:t>through COMJESD (Circle of Mediterranean Journalists for Environment and Sustainable Development)</a:t>
            </a:r>
            <a:endParaRPr lang="el-GR" sz="20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sz="2000" b="1" i="1" dirty="0" smtClean="0"/>
              <a:t>Universities</a:t>
            </a:r>
            <a:r>
              <a:rPr lang="en-US" sz="2000" b="1" dirty="0" smtClean="0"/>
              <a:t> </a:t>
            </a:r>
            <a:r>
              <a:rPr lang="en-US" sz="2000" dirty="0" smtClean="0"/>
              <a:t>through the Network of Mediterranean Universities for Sustainable Development, focusing on Education for Sustainable Development</a:t>
            </a:r>
            <a:endParaRPr lang="el-GR" sz="2000" dirty="0" smtClean="0"/>
          </a:p>
          <a:p>
            <a:pPr lvl="0"/>
            <a:endParaRPr lang="en-US" sz="2000" dirty="0" smtClean="0"/>
          </a:p>
          <a:p>
            <a:endParaRPr lang="el-GR" sz="20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7812360" y="3861048"/>
            <a:ext cx="4086196" cy="235745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 algn="ctr">
              <a:buClr>
                <a:schemeClr val="accent3"/>
              </a:buClr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10934"/>
            <a:ext cx="8229600" cy="78581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threePt" dir="t"/>
            </a:scene3d>
            <a:sp3d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smtClean="0">
                <a:solidFill>
                  <a:srgbClr val="990099"/>
                </a:solidFill>
                <a:latin typeface="Calibri" pitchFamily="34" charset="0"/>
                <a:ea typeface="+mj-ea"/>
                <a:cs typeface="+mj-cs"/>
              </a:rPr>
              <a:t>Stopping marine litter together: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MARLISCO concerted actions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7" descr="GR_marlisco_color_gr.jpg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6444208" y="188640"/>
            <a:ext cx="1979712" cy="1008112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4067944" cy="47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Target audience:</a:t>
            </a:r>
            <a:r>
              <a:rPr lang="en-US" dirty="0" smtClean="0"/>
              <a:t> 10-15 yr old students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Structure: </a:t>
            </a:r>
            <a:r>
              <a:rPr lang="en-US" dirty="0" smtClean="0"/>
              <a:t>18 separate leaflets containing some theory, facts and pedagogic activities, as well as worksheets. All collected in a folder, to be applied as a whole or in part.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Production:</a:t>
            </a:r>
            <a:r>
              <a:rPr lang="en-US" dirty="0" smtClean="0"/>
              <a:t> 11 languages + 3 (Albanian, Montenegrin, Croatian)</a:t>
            </a:r>
          </a:p>
          <a:p>
            <a:pPr marL="533400" indent="-423863" algn="just">
              <a:buClr>
                <a:srgbClr val="92D050"/>
              </a:buClr>
              <a:buNone/>
            </a:pPr>
            <a:endParaRPr lang="en-US" dirty="0" smtClean="0"/>
          </a:p>
          <a:p>
            <a:pPr algn="just"/>
            <a:endParaRPr lang="el-GR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64144"/>
            <a:ext cx="3528392" cy="498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926"/>
            <a:ext cx="5429256" cy="785818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990099"/>
                </a:solidFill>
              </a:rPr>
              <a:t>KNOW-FEEL-ACT to Stop Marine Litter </a:t>
            </a:r>
            <a:r>
              <a:rPr lang="el-GR" sz="2400" dirty="0" smtClean="0">
                <a:solidFill>
                  <a:srgbClr val="990099"/>
                </a:solidFill>
              </a:rPr>
              <a:t>| </a:t>
            </a:r>
            <a:r>
              <a:rPr lang="en-GB" sz="2400" dirty="0" smtClean="0">
                <a:solidFill>
                  <a:srgbClr val="990099"/>
                </a:solidFill>
              </a:rPr>
              <a:t>CONTENTS</a:t>
            </a:r>
            <a:endParaRPr lang="el-GR" sz="2400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4286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i="1" dirty="0" smtClean="0"/>
              <a:t>A: GETTING TO KNOW MARINE LITTER </a:t>
            </a:r>
            <a:endParaRPr lang="en-US" sz="2200" b="1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A1 Looking for a definition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A2 Testing Litter items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A3 Where does it come from and where does it end up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A4 Guess the top-10</a:t>
            </a:r>
          </a:p>
          <a:p>
            <a:pPr>
              <a:buNone/>
            </a:pPr>
            <a:r>
              <a:rPr lang="en-US" sz="2200" b="1" i="1" dirty="0" smtClean="0"/>
              <a:t>B:  INVESTIGATING THE SOURCES OF ML, LAND &amp; SEA BASED</a:t>
            </a:r>
            <a:r>
              <a:rPr lang="en-US" sz="2200" i="1" dirty="0" smtClean="0"/>
              <a:t> </a:t>
            </a:r>
            <a:endParaRPr lang="en-US" sz="2200" dirty="0" smtClean="0"/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B1 “Unseen” litter around us  …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B2 The travels  of a litter item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B3 Going deeper … in the press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/>
              <a:t>B4 Inventory on our habits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00530" y="1500174"/>
            <a:ext cx="4643470" cy="50720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C: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EXPLORING THE IMPACTS OF ML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C1 All tied up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C2 Animal tales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C3 How harmful is it?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C4 Impacts on people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C5 Can we afford marine litter?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D: </a:t>
            </a:r>
            <a:r>
              <a:rPr kumimoji="0" lang="en-US" sz="22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Working towards solution</a:t>
            </a:r>
            <a:r>
              <a:rPr kumimoji="0" lang="en-US" sz="2200" b="0" i="1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D1 Policy tools to fight ML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D2 Fortune tellers…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D3 Resistance to change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D4 Joint action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D5 Going public!  </a:t>
            </a:r>
          </a:p>
          <a:p>
            <a:pPr marL="533400" marR="0" lvl="0" indent="-423863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2D050"/>
              </a:buClr>
              <a:buSzTx/>
              <a:buFont typeface="Georgia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6372200" cy="129614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990099"/>
                </a:solidFill>
              </a:rPr>
              <a:t>Survey on Marine Litter, </a:t>
            </a:r>
            <a:br>
              <a:rPr lang="en-GB" dirty="0" smtClean="0">
                <a:solidFill>
                  <a:srgbClr val="990099"/>
                </a:solidFill>
              </a:rPr>
            </a:br>
            <a:r>
              <a:rPr lang="en-GB" dirty="0" smtClean="0">
                <a:solidFill>
                  <a:srgbClr val="990099"/>
                </a:solidFill>
              </a:rPr>
              <a:t>Abandoned, Lost or Discarded Fishing Gear &amp;</a:t>
            </a:r>
            <a:br>
              <a:rPr lang="en-GB" dirty="0" smtClean="0">
                <a:solidFill>
                  <a:srgbClr val="990099"/>
                </a:solidFill>
              </a:rPr>
            </a:br>
            <a:r>
              <a:rPr lang="en-GB" dirty="0" smtClean="0">
                <a:solidFill>
                  <a:srgbClr val="990099"/>
                </a:solidFill>
              </a:rPr>
              <a:t>Ghost Nets in the Mediterranean Sea</a:t>
            </a:r>
            <a:br>
              <a:rPr lang="en-GB" dirty="0" smtClean="0">
                <a:solidFill>
                  <a:srgbClr val="990099"/>
                </a:solidFill>
              </a:rPr>
            </a:br>
            <a:r>
              <a:rPr lang="en-US" dirty="0" smtClean="0">
                <a:solidFill>
                  <a:srgbClr val="990099"/>
                </a:solidFill>
              </a:rPr>
              <a:t> </a:t>
            </a:r>
          </a:p>
        </p:txBody>
      </p:sp>
      <p:sp>
        <p:nvSpPr>
          <p:cNvPr id="8200" name="AutoShape 8" descr="data:image/jpeg;base64,/9j/4AAQSkZJRgABAQAAAQABAAD/2wCEAAkGBxQRERQUEhQUFBQVFhcUFhcVFBQWFhgUFBcXFhcUGBgYHSggGBolGxQXITEiJSkrLi4uFx8zODMsNygtLisBCgoKDg0OGxAQGiwkHyUsLC0sLCwtLTQsLCwsLCwsLywsLCwsLCwsLCwsLCwsLCwsLCwsLC8sLCwsLCwsLCwsLP/AABEIAOEA4AMBEQACEQEDEQH/xAAcAAEAAQUBAQAAAAAAAAAAAAAABgIDBAUHAQj/xABEEAABAwIDBgMFBQYEBAcAAAABAAIDBBESITEFBhNBUWEicYEHFFKRoTJCcrHBFSNigpLwQ1Oy0TNzouEWJDREk7PC/8QAGgEBAAIDAQAAAAAAAAAAAAAAAAMEAQIFBv/EADQRAAICAQIDAwwCAwEBAQAAAAABAgMRBCESMUEFUbETIjJhcYGRocHR4fAUUiMzQvEVNP/aAAwDAQACEQMRAD8A7igCAIAgCAIAgCA577XtrzQxwRxOcxspfjc0lpOANsy4zAOIk9beaylk63ZNdcpSlJZaxjPiaH2U7ZnNZwS974nxvcWucXBpbYh4v9nXDlriHQLLjhFrtSut1caSTTOwLU8+Y9fXRwRukle1jG6ucbDy7nsMyhvXXOyXDBZZANp+1EYi2mhxD45SRfuGNzt5kHssM7dXYrxm2XuX3/8ASzQ+0CqJ8bICOjWyNPzL3fktXMzZ2VSvRb+X2RLti71RTkNcDE86Bxu0no13M+YCypJnMv0U691ujfrYphAEAQBAEAQBAEAQBAEAQBAEAQBAEAQBAEBhbW2VDVRmOdgkYTexvkRo4EZg9x1WU8G9dkq3xReGY2wd26aiDvd4wwu+04lznEDQYnEm3ZG2ze3UWW+mzZyyhjS5xAa0FxJ0AAuSVgiSbeEcK3x3lfXzE3IhYSImdtOIR8R+gy63zg9hoNHHTwx/0+b+nuNPAsMvNG5onqFop2RNgZBZYKriSRm+z4tnyOsHzROZGC65FpL4Xu62wuHcgdVZojxvDORqdKo2rHJmV7Ot7pq10sc4aXMaHh7BhyJthcL69D59FJbBR5EWp08a4qUepOVCUjArttU8JtLNGx3wueMX9Oqzhkkapz9FNl2h2hFOLxSMkA1wuBt520WDEoSh6SwZSGgQBAEAQBAEAQBAEAQBAEAQBAEAQBAQb2s7XMVK2Bps6ckH/lMsXfMlo8iVlHW7Io47eN8o+PQ5E1ZPUoraUNmZcNRZaNEMo5Mg1i14SF1km9m0TaieeKRofG6HxNdmDZ7Leuq3jmLyjldqrhri1zz9Do1BsymoI3mNjIWfbe6/Jo1c5xvYea2bcnucOU52NJvJzHe/2iyTkxUhdFDoXjKR/kdWN8s/LRWIU43Z0tPo4x86e77iN7NIvc6nM9z1KxNFubJbucXe/Q8O/PHbTh2OK/bT1sopLYq6hryT4v1nWVGcgIAgCAIAgCAIAgCAIDB2vtWKljxyusL2AGbnHoBzQmpondLhgjVbI3zp6iQRjHG92TcYADj0BBIv2KYLF/Z9tUeLZr1EjQokV3z2g9rmRNcWggudY2JzsBccsih0dDVFpzayRRtfJAcUUjmnzuD5tORQ6XkoWLEkTjdbeNtW0g2bKweJvIj429u3L5EjkavSOh5W8Xy+zN6hTOKe1Ot4m0HMvlCxkf8AM4cQn/raPRbI9T2TXw6fPe2/p9CKBZOsj26AYkwDxz1jBozqXse2cWxTVB/xHCNn4Y73P9TiP5VhnnO2LczjWum/x/BGfaZvj7zIaeJ1qeN1nOBylkHPuxp06nPortFPCsvmQaWnh858yO0O7lXMLx00zh1wFoPkXWB9FvKcVzZa8vXHnJG82dudOCPeJqekbz4s0Zf6Na6x9XBQSsj03NZamP8AynL2L98Dpe6tLRUzcME8Ur3fafxY3Pdbl4Tk3sPqc1Xk2+Zzr5Wz3kml7CSrUrBAEAQBAEAQBAEAQBAc+9q0bxwJM+GMTSeTXOLbX6Xtb0WTt9jyj50eu31IFsuN81RFHECXl7bW+7Ygl/YNtf0WDs3ONdcpT5Yf/nvO/IeLIpv/AERMTZmi/CuH/gdbxehA9CUOl2dYlN1vry9pzuarumDvRrwU7O2k6nmZMzVhvb4m/eafMXH15LJm2mNsHCXX9ydspKlssbJGG7XtDmnqHC4/NYPITg4ScZc1sfPu89RxK2qd1nkHoxxYPo0LdHsNHHhpgvUvnua9ZLeQgyeEoYbMzYuy5KudkEX2nnM2ya0faeewHzNhzWGV9RfGmDnLp8/Udf3mj92om0tO9kDcAY6aQ2bDDo55ORdI7MNAzJJPIrapLiy9/V3nk1KVtrnLds53Dt+koRbZ9OJZBl71Ui7r9Y48sA/p0zBViSnP037kdCOlnP8A2v3L9+5p9p7w1VTfjTyOB+6HYWeWBtmn5IoRXJFyvT1w9GKNY2MdFsWUV8K/Jaszk3Wxdu1VKRwZXBo+4444z2wHIelj3UUkmV7dPVZ6S+51fc/fFlb4HgRzgXLb3a8DVzD+bTmO4zUMo4OLqtI6d1vH95koWpTCAIAgCAIAgCAjG8++EdITGwcWbm29msv8Z69hn5KC29Q2W7Olo+zZ3+dLaPj7Puc+2pvTV1Fw+XCwixZGA1tunxH1JVOV85dTv09naerdRy+97/j5Gmhe6M3Y5zDpdji026XaQo+OXeXZVxkvOSftNjR7y1kP2KiU9nu4o8v3l8vJbxumuTK1mg08+cF7tvDBKtj+0e/grIxY5GSMEix+KM3NvInyVmGq/sjk6jsZrzqZe5/f749prt4t2cLfeKMiamd4rMOIx9dNWj5jnpdW001lE2l1uX5K/aa7+v58SKF6HTwdS9mNfxKR0Z1heWjO5wP8Y+pcPJqHm+1quG7iXVfNbfY43WuvLKesjz83kqRcj0NW0I+xeBbWSbIJQxkqp4HSvbHG0ve8hrWjUk8kI52KKcpPZHTqaWn2BT+O01bKAS1p+Tb/AHIgb56uNyByCEHN+o87fZPW2bbRXL97zne3tuz1smOd97fZYMo2Do1vLzNyequRgorYt01RrWImAAslhFQCwboqaFhm+TKhjuo2atmdFTqJsjci/E10bmvYS17CHNI5EaLUjk1JNPkdr2LXiogjlAtjaCR0do4ehBCiZwLYcE3HuM1CMIAgCAIAgNZvHtL3anfIPtfZYP43ZD5a+ijtnwRbLGlp8tao9OvsORuhLiS4kkkkk6knMk91ymz10WksIsyQ2WCeLMZ4QlRaKyZKHBZNWjY7v7flopMURu0nxxk+F4/R3R35jJS12OD2Ker0deojiXPo+q/HqJRvBsSKtgNbQjPMyxAZ3GbrNGkg5gfa1HfowkpLKOVptTZp7P49/uf708PCz7Jau1TNH8cQf/8AG4Af/aVsb9sw/wAUZdzx8V+DnUws9w6OcPkSpVyOjB+aim6ySZPCf+1tSegWDVsnVNIzYsAe5rX7RnbdrDmKeM6F1uZ5jmRbQEreut2P1HC1Fr1U+FegvmyC1FQ+V7pJHF73nE5zsyT/AHlbQAWCuJJLCJopJYR4AskqKlqbpnqwbJlbFqzJsKUKKRHJm2gaomQtlyRq1NcnUNyYSyhhB5hz/R73PH0cFo+ZydU82v8AehvFgrhAEAQBAEBEPaE7wwt5FznerQAP9RVTVPZI6vZa86T9hEBGqR2VIxahi1LEJGsmCFmLMZyySFJKyClyyatG23T3gdQzh+ZifZsrRndvJ4HxNvfuLjnlNVZwMoa7SLUV4/6XL7ex/kmtFsptNtiOSK3AqopXMLfsh1g9zRbkbBw/EeQXQycay926Fwn6UGs+H4OT7SbhnmHSWUfJ7gp1yOtU/Mj7F4GPdCXJJN1xHTtdVyYZJWG1NDcEmT/OeBmGN5X1OnJYys4bwc/Vu2xeTgnjq/p+/c0de6SSR0kpLpHnE5x1JP6cgOVleg4483kVUuDzcYMZbkqZ6ChumVXWpsme3WDdMra5aszkzaeVRyRpI2UNQomiJkk3X2A+scHOBbAD4naYrfcb17nl5qOTwVL71WsLmZXtZrpI+BCwlkLmuJDTYOLSBhNuTRbLTxdlNp4ppsqaZJvLMb2R7RlM8sJc50PD4liSQx+JoFr6YgXZc8PmtLki1rYQ8mpdc/Ffg6moDlhAEAQBARnfymLoGyD/AA3Z/hflf54VW1McxydHs2eLHHvRB+IqB3EjFqHrBPBGrnchaiYriskh5dZMlJQwUOWUasnG5W9EMcLI6ouBppMcBDS44Hsewty5Nxu9C0DRXtPLKx3HC1+islY5Vf8AS39qafzx4kG3nt77UlpBa6Z8jSNC2U8QEejwr0eRPp2/JRT5pY+G30MCMLEmWorO7N7s1gVaRFbJmTtCnxNs0Fzjk0NBLi45BoAzJJysFvRNxmirYuKDz03NLtLY89PhdPC+Jr74MdgXWtfK9xa41A1V+d22Ivci0fBbJ75wWqChdUSsiitjkOFuI2F7E5nO2iihdJPzuRb1MK41uaWMEif7N9oN+5Gfwyg/opf5EDlLW1+sw3bk7QH/ALZx8pID9A+4WfKw7yVaur+3j9iuLcjaJ0pXjzkhH5vWHbDvNv5dP9vH7GwptxKgH99LTQDnjmBcPRosfmFDLUQRBPtGmJKti7s7OhsZqqKocORkjbHf8AcSfIkhQS1EX1XxKVnaPFtFpe/cmlPtKnNmslhNsgGyMyA5AArRTi+TRU44vqVbS2bDVMwTMbIzUXzseoIzB7hbxk1ujeMnF5RTsrZENK0sgjbG0m5wjMnS7icyfNHJvmbTslPeTyZywaBAEAQBAW6iFr2uY4Xa4FpHUHIrDWVhm0ZOLTXM5NvHsx9HLhdcsOcb+Th0P8Q5j1XNtrcGen0l8b45XPqv3oaSSouosHQijEe9CdFolZNjwlAUkrIPChhlVFg4sfFuIy9okLTYhhIDiDY6DP0UtcuGSZBbxcD4OeNvaZvtD2e2DaEjGDCzBEWAcmiNrPXNhXWj6JytDY7Kk5c8vPxz9SPtKwdFMzaeswrRxNJRydH3D3ZlfI2pqGmNjPFGxws97+Ty05taNRexJAOgz1UcHG12rgouut5b5vov399Uw3q3cir4eHIS0tOJj22xNda3PIgg2IP0NiNk8HM0+olTLiiaLdH2eR0UwmfKZ5G3DPAI2tuLF2HE4l1iRe9s9Oay5ZLGp18ro8CWF1JstSgUuYDqLoCHbz7kunu6GeXEc+HNLJJGfIuJLPqOwUFlPFyZUu0znvFv2N7HO6mhfA8xysMbxyI1HUEZEdwqM4uLwyg4ODw1grYFC2ZTLoYtWzbJfppnxm8b3sP8Di38kU3HkzeMmuRu4N55CMFQ1tQz+LwPH4Xt0+V+6sQ1k16W5PG6XXcsVW6zalpk2bUzMeBd1PLM+/k1+K49S4E8wrlc42LzH7jWdLms1yafdkisW3K6meWGeoY9hs5j3udY9ML7hHKSKPlboPGXn97yUbG9pE7LCoY2ZvNzRgk88vC7ys3zRXNcyevXzXprPj+/A6NsbbMNWzHC64GTgcnNPRw5fkeSnjJSWUdKq2NizFmwWxIQr2kbxT0YiEBDA/ETIWh2bcNmDECBe5OfTLmq99ko4SOr2ZpK7+Jz3xjb6m02BJ+0dnxuq42niA4hYgGziGyN5tuAHAg88lJHz4ecivev4uoaqfL9x9CFbx7gzQkvprzR64cuK0eWj/TPsqs9O1vE7Gl7Vrn5tvmvv6fj93IU8kEtcCHDIgggg9CDmFBg7MZJrKPMSxg2yLoZyeXWQeEoC1Iso0ZmbybU97fTkAukbTxwPsCS6Rjn6Aakgg+q6tLbrTZyqqvIufdxNr1LYk27fsxmmAfVO4DDngFjKR35M+p7BbOXcVL+1IQ2rWX39PydG2LunSUljFC3GPvv8b/MOdp6WWrbZyrtXdbtKW3d0N2sFYIAgCAIAgNftrY0VXHglbpm1w+0w9Wn9NCtJwU1hmllcZrDOUbV2a+lmMMmZGbXDRzDo4fKxHIhcu6pweGcucHCXCy21V2YRdAWjNkV4Vrk2RXBI6Nwewlrmm4I1H99FtGbi8pkieN0bzauzm7WgxsDW1sIz5CRvw36HkToctCutVar4+tG11SvjlekjnfCLXFrgWuabOaRYgjUEclHLY5LTTwzcbu7SdTTskYSBcB45OjJ8TT6ZjuAsQnwyySU2Ouakvf7DuC6J6Aolia8Wc0OHRwBHyKNZMqTW6Khkhg0u0N7KWEkOlDnDkwF5v0OHIepUE9TXHZsuVaDUWLKjt69iO7V3l2bU5TwPf0cY2hw8nB2IKGWpplzRfp0Gsp3hJL3/jBH5dgbOmP7irfATo2dpLR6nD/qK0Tplylj2l1ajW1/7K+Jern9fAw9o7h1cYxRhlQzUGJ1zbrhNr+hK2dElutySrtWiTxLMX6/37EYkBaS1wLXDVrgWuHmDmFFg6MZprKZ5iWDfJVS0r55WRRDFJI4NaO/U9AACSegK2jHLwQXWxri5S5I7RuhuXDQNDspJyPFKRpfVrB91v1PNdPO2Oh5HU6yd77l3EnWCoEAQBAEAQBAEAQEM9qFAHUzJh9qF4z/AIZPCR/VhPooNRFOJS1sMwUuqfiQGklxDuuTOOCnF5M1qiZui40LRm6K8K1ybIydlVpp5mSDQGzh1YftD5Z+YClot8nNS/cEkJcLyTjbm7NPW+J7bPsLSMNnW5X5OHmCu/KEZk1unrt3fPvNRs72exRyNe+V8gaQ4NwhoJGYxEajtkolp4p5ZXhoIxkm22TNWC+eOcALnIDMnsgSycx3o3lkqnFkRLYBllkZO7v4eg+fbkajUubxHl4npNFoY0pSnvLw/e8jRgsqh1UyhzEySJFtzVsmMGTs3as1MbwyOZ1bq0+bTkVNXZKHosgu01VyxNZ8fiSqPbtHtFoir42xyaNmbkL9n6s8jdvVXYXws2msM5M9HqNI+PTyyu78dfEim9u6MtB478WA6SgaX0bIBoTlY6HsTZYnU4+wu6PXw1G3KXd9iTex/YuUlY8ZkmGK/wAItxHjzNm9sDuqloh/0c7tjU5aqXtf0/fWdNVk4YQBAEAQBAEAQBAEBGPaLMBROadXvY0ejg8/RpUGpeIFfVP/AB4OXxtsbhcxvJzksGzhzVZkqRksjWuDdIucNatG2C29qwZOk7uSl1LCTrgA/p8P6L0OmlmqLfcXIeijZKc2CA0e+kxbRyYfvFrD+FzgD8xceqrauTVTwXez4qV6z03OeQwLk4PQuQmhWrRJCRrphZa4LUWYzit0bFl7rLYwVR073i7WPcOrWuI+YCkUW+SNHZGLw2l7zbbG3sfSh0E7eLTlpa6Jwu5rSLHAHcv4Tl5Keq5w817ooavQxu/yV7S7+nv+51vZOzmU0LIYm4WMFgNdTc5nUkkm/ddJJJYR5eyyVknOT3ZmLJoYu1K5tPE6R9yG8hq5xIDWjuSQPVAa0yV+HHhpuvBvJit8PGvhxfyW/NAbaWpawAyOay+XicBn0BOqArfK0akDnmQNBc/TNAWzWx4Q7iMwuyacbbE9Ab5oBLI4SMADMJxYruIdkBbC23i75iyA996ZcNxtxOzAxC5HUDmgPZ6hjLY3NbfIYnAXPQX1QFxrgdCDbI269EBzjf8AqzLUiMfZiaP63gOJ+WH6rm6uzM+HuKWofFLHcRvgKlkh4TJpByWr3NkjbQRLZRJEi5JGsSiZwYE+SgaB0nYVOY6eJpyIaLjoTmR8yvQ0Rca4p9xagsIz1MbBAYu1KITxPjOWIWB6EZg+hAK0sgpxcWSU2OuamuhzWeF0LyyQYXD5HuOo7rjyi4PDPRwnGyPFHkY1RKFoyeBqpSXOs0Ek5AAXJPYDVapZeCypJLLN1QbpOsJKx4pojyJHFd2Dc7etz2VlUqC4rXwr5lG3tJZ4KFxS+S/fh6zc0+1aGl/9NTF7h/iPsCfJzruHlYLH86iv/XHPr/d/kUpUaq//AGzwu5fZYRcfv1JyhYPNzj+gWv8A9WX9V8fwYXZUf7P4FEe9jqiWKKSnjcHyMbmb2BcATYg6a+ilq7Qdk1FxW77/AMEdnZ6qg5xm9kT5dU5AQGq3lpXyQfuxifG+OZrfiMT2vweZAIHeyAt/+KaXBi4oxf5X+Pi+DhfaxXytZAa50sDaud1ZgbjbHwDOGhvBwDExpdkHY8WJupuOyAwqKia8UrXMJgNXO6Fjwf8AgCKVzBhP3bgkA/dsgNlR7JhdU1t4mEfuxYtBaMcd32GgxEC9tbBAWtlEn9mE3J4D8zr/AMKNAYf7Pjbs0yBjeJjEmOwxh4nyIdqLDLyQGZO+COsqHVob4gwQOlbiYYgwYo2EggOx4iW6nENUBkbkhoimwNc1nvEuFrgQQ3w4RY5jK2R0FkBGdu0xFXNfm7EPIgEf32XIvX+V5Kso+czDngACgksGHEri2NKYxNGBI27mvDM3scxxaWubry5Kd6WyMFLHPceTeMlcEqiQRcklWJGTdbv7ulzhLMLNBu1h1J5Fw5Dtz/O1ptI2+OfwJIQ6smC6ZMEBznbPtBlErm07I8DSQHPDnF1jbFk4WB9f0XOnrJcWIJYO/p+yIOCdreX3dPkyUbo7xitjcS3BIwgPaDcZ6OHY2OXKyt02+URztdo3pppZynyNtWUUcwtIxrxyuNPI6hSShGW0kVK7Z1vMXg1h3TpL34R8sclv9Sh/i1dxZ/n6j+3yX2MTa1bBQNwwRRiVwyAaBYfE86ny5qvqtTDTLhglxP8Acv8AdySiu3VPNknwr92IVUzPlcXyOLnHmfyHQdgvP2WynLik8s7ddcYLhisIowKPJMkeFiymbYLuxRarp/8Amt/NXNG/80faVdYv8MvYdaXpzywQBAU4Be9hfrbNAekX1QHqAIAgCA11XTVGMuimYGkDwSRYw0jm0tc059Df0QF3ZVBwI8OIvcXOe95sC57yXOdYZAXOQ5ABAWtq7HjqLF12uGQc3W3Q9QobaI2c+ZrKKZh0W7MbHBz3GS2YBADfUc1FDSRi8t5MKCRzTZ29RoNr1eIn3eSpkErfhOMgSgdRz6jqQF3nR5SlY5pbfYg8pwzfcdS29UU8UJnmY17RaxDWuc7EQGhp7362XIsUMZkiayUYR4pFndiup6hpdDEI3NNnAtaHC+huNQbH5KOiVcs8KwK5RkspG8VgkCAIDlG2dyKlkjhDHxYySWFrmAhp0a4OIzGlx09Fyp6WcZeaso9Pp+06JQXlHh9ef0JfuLu46jjeZSOJIRcA3DWtvZt+ZzN/7Ku6epwW/M5XaWsjqJJQ5L5koVg5pZrKkRRue7RrS4+g0Wlk1CLk+SNoQc5KK6nLaid0r3SPN3ONz+gHYDL0XkbbZWSc5c2enqrUIqK5IBihJ0CENygrZGxjGo4ckcmuB7H5c8Dg630VmiXDNS7tyKyHHFx7018UdijkDgHNNwQCCNCDmCvVp5WUeQaaeGVLJgIAgIbUth484r+I0uk/cykyNiERADAx7fDG4G972N+qA39VtIRuZDGx80mDFYOblGPCHve8jUggak2KAtjeCPhuc5sjXseInREAycV1sLAAbOxYgQQbWzvqgK6fa5MgjlifC9zS5mIscHhubgHMJAcBnY/VAY1NvIHtik4MrYZXMYJHYMnSENbdodfDiOHF+maA3qAIAgPHOsLnQZoD5kq5+LLLJ/mSPk/rcXfqu/COIpHLlLLbOp+zisZXUT6Kou7g4cOdjwr3YQerHC3lhC5evoWc9H4lmrFkOCRONi7GjpWFsdzc3Jcbk2005f7rn1VRr5FiEFBYRsVKbhAEAQBAEBo983kUjgObmA+WIH9FQ7SbWnePV4lzQrNy95BoY15zhyd7Jk8FZ4DZTLEjLLRxJFIxZCiRvkwao3U8NjGdyWbnb0CJognNmD/hv5NHwO7dDy00C62k1iguCfLo/ucnX6FzflK+fVfUnscgcAWkEHMEG4I6ghdZNPdHEaaeGVLJgIDR7QbVuEsQjp3sku1j3Pc0NY4Ws+PCcZGehF+yAtxbJlpnRugwy4YI6d7ZHFhcIb4JGuAdY+J1xbp0zAodsOV4fK50bah00czQMRjbwRhbGTYE3aXXdbV2mSAyG0k800ckzY4mw4y1rHmQuke0sxElrbNAJyzvfsgPDsh/udPBdmOI02I3OH9y+Nz7G1zkw2y+SA3iAIAgI57Qdqe7UEzgbPe3gs64pPDceQxO/lU2nhx2JEV0uGDZwWNlgu6jltkm9ndaYNowG9hITC7uJB4R/WGfJVtVDiqfq3JdPLFiO7rinUCAIAgCAIAgMLbNDx4Xx6Ei7T/EDcfUKDU0+VqcCai3ydikc/hYWkhwsQbEHUEahecUGnh8zvcSayjL5KThMKRhVRUMok8JGHTUr53hkTS5x+QHVx5BKqZWS4YrLM2XRrjxSeESPbGwGUtA/R0rizE/ycDhb0b+f5dW/TRo0z6ttZfvOZTq5XaldEs4XuIaxi5WTr5NrsmslpziicQNS05sd5j9dVNTdZU8wfu6Fa+qu1Ymvf1OjbG2m2pjxgWIyc3o79R3Xf096uhxL3nn76XVPhfuM9TkIQBAEAQBAEAQBAcf9p21/eakQsN44Lg9HSnJx/lHh88S6mjr4Y8T6+BR1MuJ47iGuisr6KUjM3cYTW0ttfeIfpI0/oo7v9cvY/AzV6cfavE+hlwDtBAEAQBAEAQBAara2xGTnFfA/wCIDX8Q5qrfpIW78n3lmnUyr25o0km7U/IxkdcTh9LKi9Bb0aLi1tfXJXT7oFxvNJl0YP8A9O/2W8OzcvM38Pv+DE+0cegviSSgoI4G4Ymho59SepJzJ810a6oVrhgsHPstnY8yeTV75j/yp/G381S7V/8AzP2rxLGh/wB3xOeCLCe3JcCEsne4so2UFrK1FrBBJvJJtyoiOK77pwgdy25P5hdPs6L86XTY5uvkvNXUlC6ZzggCAIAgCAIAgI7vttl9NB+7BxyHhh/JlwST+KwyU1NanLc0slwo5X7tYLqJlJowKmOymTK80ST2YbHM1ZxiPBACb8jI4FrW+gLndrN6qrrLOGvh7yTSV8U+LovE7CuSdQIAgCAIAgCAIAgCAICJbY2NPJVcRtyPDgdiAwWA9Rnc5dVwdbpNTZqOKHLbDzyOlTqKo08L9/rNpvay9K/sWH/rA/VXu01nTS93iivo3i5e/wACDNZdeT4sHcPJIrDJSxvZrJMmG7e8Eb2tieGxPGQAyY78PQ9vzXpNDrq7IqDwn3dH7PscbUaecW5c0SNdMqBAEAQBAEAQFvFfTTr/ALIDH2ns5k8TonjwnmNQRmHDvdbQk4vKMSWVhnOtqbqVMROFnFbyczM+rdQfmuhDUQfN4Kk6pIxNn7k1NQ4Y28FnNz9bfwsvcnzsFvLVQgtt2RLTzm99kdO2NsqOlibFELNGpP2nOOrnHmT/AHkubZZKcuKRehBQjhGctDcIAgCAIAgCAIAgCAIAgMPbMOOCVvMsdbzAuPqFX1cOOicV3Mlolw2RfrOewrxEmegRkiO6hcjYsT0gK3jZg0cTO2ft6eDI/vWDk4nEB2dr87rsaXtayvaXnL5/H7lK3SRlutmSCk3sp3/bLoj0eMv6hcfOy7VXaens5vHt+/Ioz0tkfWbmOoa4AhzSDmCCLEdQr6aayis1gr4g6j5rIPOKOt/LP8kAxHkPnl/3QDBfXP8AL5IDVb0bxRUEHFlubnCxjbYnvIJsL5DIEknopKqpWSwjWU1FZZo90/aHDWzcF0boZHAll3BzX2Fy0EAWdYE2tyU1ullXHizlGsbFJ4JoqpIEAQBAEAQBAEAQBAEAQBAEAQBAc6q6bhSvj+FxA/Cc2/QheG1dXkrZQ7n8unyPQUz44KRcYqEiZMrstTIMN1vHJoyzLRA8lZjkjZt91Koxv4Ljdjrlt/uu1IHY5+vmu52Tq5KfkZcny9T7vf8AvMoaupNcaJZZeiOceoAgCAintF3bfXU7RFbiROxhpIAeCCC250OhF8src7izpblXLzuTINRXKcfN5oiW424tTHVxz1DOEyIlwBc0uc6xAADSbDO5J6c7q1qNTBwcYvOSCiqzizJYwdYXMLwQBAEAQBAEAQBAEAQBAEAQBAeEoCM720V8MzeXhf5fdd8zb1C4PbWlbSuiuWz9nR/vedDQ248x+40cTl5aaOomZDQo0ZyZMTFcqhkiky66JXFWQuRYi8EjHDUOH52P0UlOYXQa70az3g0+4lvHXrzjnvGQHvGQHvEQHoegKg5AeoAgCAIAgCAIAgCAIAgCAIAgLMklkBhy1lkBhz1wIIOYIsQeYPJYlFSTTWzMptPKI3URYHHDm3l27FeQ7Q7NnRJygsw8PU/udajUqaw+ZXE9cjh3LWTNhkVupkci8ZFdUiFmJJKMQv1v8lZ0VPlb1nkt/h+SK6fDAyf2p3XpjmlQ2p3QFbdqd0BdbtPugLzNooDLirQUBmRS3QF4ID1AEAQBAEAQBAEAQBAEB4UBg1aA0VYSgNZKXIDGcSgKWuIXF1XYtdnnVPhfd0/Hh6i5XrJLaW5eZUWXN/8AkaqL5J+/74LH8qtlTqzzVivsrUP0sL5+H3I5aqC5bmJLI5xXc02mhp48Mfe+8p2WObyyi5VgjPQSgKwSgLjSUBkRFyA2NISgN7R3QGxagPUAQBAEAQBAEAQBAEAQAoCzLHdAYM1FdAYcmzUBYfsxAWnbL7IC2dl9kBT+y0A/ZfZABsvsgKhsvsgK27L7IC63ZaAvx7N7IDLhorIDOiisgL4QHqAIAgCAIAgCAIAgCAIAgCApLUB4WICkxICkwoDzgIDz3dAPd0A93QHvAQHvBQFQiQFQjQHoagKkAQBAEAQBAEAQBAEAQBAEAQBAEAQBAEAQBAEAQBAEAQBAEAQBAEAQBAEAQH//2Q=="/>
          <p:cNvSpPr>
            <a:spLocks noChangeAspect="1" noChangeArrowheads="1"/>
          </p:cNvSpPr>
          <p:nvPr/>
        </p:nvSpPr>
        <p:spPr bwMode="auto">
          <a:xfrm>
            <a:off x="155575" y="-2079625"/>
            <a:ext cx="4324350" cy="4343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202" name="AutoShape 10" descr="data:image/jpeg;base64,/9j/4AAQSkZJRgABAQAAAQABAAD/2wCEAAkGBxQRERQUEhQUFBQVFhcUFhcVFBQWFhgUFBcXFhcUGBgYHSggGBolGxQXITEiJSkrLi4uFx8zODMsNygtLisBCgoKDg0OGxAQGiwkHyUsLC0sLCwtLTQsLCwsLCwsLywsLCwsLCwsLCwsLCwsLCwsLCwsLC8sLCwsLCwsLCwsLP/AABEIAOEA4AMBEQACEQEDEQH/xAAcAAEAAQUBAQAAAAAAAAAAAAAABgIDBAUHAQj/xABEEAABAwIDBgMFBQYEBAcAAAABAAIDBBESITEFBhNBUWEicYEHFFKRoTJCcrHBFSNigpLwQ1Oy0TNzouEWJDREk7PC/8QAGgEBAAIDAQAAAAAAAAAAAAAAAAMEAQIFBv/EADQRAAICAQIDAwwCAwEBAQAAAAABAgMRBCESMUEFUbETIjJhcYGRocHR4fAUUiMzQvEVNP/aAAwDAQACEQMRAD8A7igCAIAgCAIAgCA577XtrzQxwRxOcxspfjc0lpOANsy4zAOIk9beaylk63ZNdcpSlJZaxjPiaH2U7ZnNZwS974nxvcWucXBpbYh4v9nXDlriHQLLjhFrtSut1caSTTOwLU8+Y9fXRwRukle1jG6ucbDy7nsMyhvXXOyXDBZZANp+1EYi2mhxD45SRfuGNzt5kHssM7dXYrxm2XuX3/8ASzQ+0CqJ8bICOjWyNPzL3fktXMzZ2VSvRb+X2RLti71RTkNcDE86Bxu0no13M+YCypJnMv0U691ujfrYphAEAQBAEAQBAEAQBAEAQBAEAQBAEAQBAEBhbW2VDVRmOdgkYTexvkRo4EZg9x1WU8G9dkq3xReGY2wd26aiDvd4wwu+04lznEDQYnEm3ZG2ze3UWW+mzZyyhjS5xAa0FxJ0AAuSVgiSbeEcK3x3lfXzE3IhYSImdtOIR8R+gy63zg9hoNHHTwx/0+b+nuNPAsMvNG5onqFop2RNgZBZYKriSRm+z4tnyOsHzROZGC65FpL4Xu62wuHcgdVZojxvDORqdKo2rHJmV7Ot7pq10sc4aXMaHh7BhyJthcL69D59FJbBR5EWp08a4qUepOVCUjArttU8JtLNGx3wueMX9Oqzhkkapz9FNl2h2hFOLxSMkA1wuBt520WDEoSh6SwZSGgQBAEAQBAEAQBAEAQBAEAQBAEAQBAQb2s7XMVK2Bps6ckH/lMsXfMlo8iVlHW7Io47eN8o+PQ5E1ZPUoraUNmZcNRZaNEMo5Mg1i14SF1km9m0TaieeKRofG6HxNdmDZ7Leuq3jmLyjldqrhri1zz9Do1BsymoI3mNjIWfbe6/Jo1c5xvYea2bcnucOU52NJvJzHe/2iyTkxUhdFDoXjKR/kdWN8s/LRWIU43Z0tPo4x86e77iN7NIvc6nM9z1KxNFubJbucXe/Q8O/PHbTh2OK/bT1sopLYq6hryT4v1nWVGcgIAgCAIAgCAIAgCAIDB2vtWKljxyusL2AGbnHoBzQmpondLhgjVbI3zp6iQRjHG92TcYADj0BBIv2KYLF/Z9tUeLZr1EjQokV3z2g9rmRNcWggudY2JzsBccsih0dDVFpzayRRtfJAcUUjmnzuD5tORQ6XkoWLEkTjdbeNtW0g2bKweJvIj429u3L5EjkavSOh5W8Xy+zN6hTOKe1Ot4m0HMvlCxkf8AM4cQn/raPRbI9T2TXw6fPe2/p9CKBZOsj26AYkwDxz1jBozqXse2cWxTVB/xHCNn4Y73P9TiP5VhnnO2LczjWum/x/BGfaZvj7zIaeJ1qeN1nOBylkHPuxp06nPortFPCsvmQaWnh858yO0O7lXMLx00zh1wFoPkXWB9FvKcVzZa8vXHnJG82dudOCPeJqekbz4s0Zf6Na6x9XBQSsj03NZamP8AynL2L98Dpe6tLRUzcME8Ur3fafxY3Pdbl4Tk3sPqc1Xk2+Zzr5Wz3kml7CSrUrBAEAQBAEAQBAEAQBAc+9q0bxwJM+GMTSeTXOLbX6Xtb0WTt9jyj50eu31IFsuN81RFHECXl7bW+7Ygl/YNtf0WDs3ONdcpT5Yf/nvO/IeLIpv/AERMTZmi/CuH/gdbxehA9CUOl2dYlN1vry9pzuarumDvRrwU7O2k6nmZMzVhvb4m/eafMXH15LJm2mNsHCXX9ydspKlssbJGG7XtDmnqHC4/NYPITg4ScZc1sfPu89RxK2qd1nkHoxxYPo0LdHsNHHhpgvUvnua9ZLeQgyeEoYbMzYuy5KudkEX2nnM2ya0faeewHzNhzWGV9RfGmDnLp8/Udf3mj92om0tO9kDcAY6aQ2bDDo55ORdI7MNAzJJPIrapLiy9/V3nk1KVtrnLds53Dt+koRbZ9OJZBl71Ui7r9Y48sA/p0zBViSnP037kdCOlnP8A2v3L9+5p9p7w1VTfjTyOB+6HYWeWBtmn5IoRXJFyvT1w9GKNY2MdFsWUV8K/Jaszk3Wxdu1VKRwZXBo+4444z2wHIelj3UUkmV7dPVZ6S+51fc/fFlb4HgRzgXLb3a8DVzD+bTmO4zUMo4OLqtI6d1vH95koWpTCAIAgCAIAgCAjG8++EdITGwcWbm29msv8Z69hn5KC29Q2W7Olo+zZ3+dLaPj7Puc+2pvTV1Fw+XCwixZGA1tunxH1JVOV85dTv09naerdRy+97/j5Gmhe6M3Y5zDpdji026XaQo+OXeXZVxkvOSftNjR7y1kP2KiU9nu4o8v3l8vJbxumuTK1mg08+cF7tvDBKtj+0e/grIxY5GSMEix+KM3NvInyVmGq/sjk6jsZrzqZe5/f749prt4t2cLfeKMiamd4rMOIx9dNWj5jnpdW001lE2l1uX5K/aa7+v58SKF6HTwdS9mNfxKR0Z1heWjO5wP8Y+pcPJqHm+1quG7iXVfNbfY43WuvLKesjz83kqRcj0NW0I+xeBbWSbIJQxkqp4HSvbHG0ve8hrWjUk8kI52KKcpPZHTqaWn2BT+O01bKAS1p+Tb/AHIgb56uNyByCEHN+o87fZPW2bbRXL97zne3tuz1smOd97fZYMo2Do1vLzNyequRgorYt01RrWImAAslhFQCwboqaFhm+TKhjuo2atmdFTqJsjci/E10bmvYS17CHNI5EaLUjk1JNPkdr2LXiogjlAtjaCR0do4ehBCiZwLYcE3HuM1CMIAgCAIAgNZvHtL3anfIPtfZYP43ZD5a+ijtnwRbLGlp8tao9OvsORuhLiS4kkkkk6knMk91ymz10WksIsyQ2WCeLMZ4QlRaKyZKHBZNWjY7v7flopMURu0nxxk+F4/R3R35jJS12OD2Ker0deojiXPo+q/HqJRvBsSKtgNbQjPMyxAZ3GbrNGkg5gfa1HfowkpLKOVptTZp7P49/uf708PCz7Jau1TNH8cQf/8AG4Af/aVsb9sw/wAUZdzx8V+DnUws9w6OcPkSpVyOjB+aim6ySZPCf+1tSegWDVsnVNIzYsAe5rX7RnbdrDmKeM6F1uZ5jmRbQEreut2P1HC1Fr1U+FegvmyC1FQ+V7pJHF73nE5zsyT/AHlbQAWCuJJLCJopJYR4AskqKlqbpnqwbJlbFqzJsKUKKRHJm2gaomQtlyRq1NcnUNyYSyhhB5hz/R73PH0cFo+ZydU82v8AehvFgrhAEAQBAEBEPaE7wwt5FznerQAP9RVTVPZI6vZa86T9hEBGqR2VIxahi1LEJGsmCFmLMZyySFJKyClyyatG23T3gdQzh+ZifZsrRndvJ4HxNvfuLjnlNVZwMoa7SLUV4/6XL7ex/kmtFsptNtiOSK3AqopXMLfsh1g9zRbkbBw/EeQXQycay926Fwn6UGs+H4OT7SbhnmHSWUfJ7gp1yOtU/Mj7F4GPdCXJJN1xHTtdVyYZJWG1NDcEmT/OeBmGN5X1OnJYys4bwc/Vu2xeTgnjq/p+/c0de6SSR0kpLpHnE5x1JP6cgOVleg4483kVUuDzcYMZbkqZ6ChumVXWpsme3WDdMra5aszkzaeVRyRpI2UNQomiJkk3X2A+scHOBbAD4naYrfcb17nl5qOTwVL71WsLmZXtZrpI+BCwlkLmuJDTYOLSBhNuTRbLTxdlNp4ppsqaZJvLMb2R7RlM8sJc50PD4liSQx+JoFr6YgXZc8PmtLki1rYQ8mpdc/Ffg6moDlhAEAQBARnfymLoGyD/AA3Z/hflf54VW1McxydHs2eLHHvRB+IqB3EjFqHrBPBGrnchaiYriskh5dZMlJQwUOWUasnG5W9EMcLI6ouBppMcBDS44Hsewty5Nxu9C0DRXtPLKx3HC1+islY5Vf8AS39qafzx4kG3nt77UlpBa6Z8jSNC2U8QEejwr0eRPp2/JRT5pY+G30MCMLEmWorO7N7s1gVaRFbJmTtCnxNs0Fzjk0NBLi45BoAzJJysFvRNxmirYuKDz03NLtLY89PhdPC+Jr74MdgXWtfK9xa41A1V+d22Ivci0fBbJ75wWqChdUSsiitjkOFuI2F7E5nO2iihdJPzuRb1MK41uaWMEif7N9oN+5Gfwyg/opf5EDlLW1+sw3bk7QH/ALZx8pID9A+4WfKw7yVaur+3j9iuLcjaJ0pXjzkhH5vWHbDvNv5dP9vH7GwptxKgH99LTQDnjmBcPRosfmFDLUQRBPtGmJKti7s7OhsZqqKocORkjbHf8AcSfIkhQS1EX1XxKVnaPFtFpe/cmlPtKnNmslhNsgGyMyA5AArRTi+TRU44vqVbS2bDVMwTMbIzUXzseoIzB7hbxk1ujeMnF5RTsrZENK0sgjbG0m5wjMnS7icyfNHJvmbTslPeTyZywaBAEAQBAW6iFr2uY4Xa4FpHUHIrDWVhm0ZOLTXM5NvHsx9HLhdcsOcb+Th0P8Q5j1XNtrcGen0l8b45XPqv3oaSSouosHQijEe9CdFolZNjwlAUkrIPChhlVFg4sfFuIy9okLTYhhIDiDY6DP0UtcuGSZBbxcD4OeNvaZvtD2e2DaEjGDCzBEWAcmiNrPXNhXWj6JytDY7Kk5c8vPxz9SPtKwdFMzaeswrRxNJRydH3D3ZlfI2pqGmNjPFGxws97+Ty05taNRexJAOgz1UcHG12rgouut5b5vov399Uw3q3cir4eHIS0tOJj22xNda3PIgg2IP0NiNk8HM0+olTLiiaLdH2eR0UwmfKZ5G3DPAI2tuLF2HE4l1iRe9s9Oay5ZLGp18ro8CWF1JstSgUuYDqLoCHbz7kunu6GeXEc+HNLJJGfIuJLPqOwUFlPFyZUu0znvFv2N7HO6mhfA8xysMbxyI1HUEZEdwqM4uLwyg4ODw1grYFC2ZTLoYtWzbJfppnxm8b3sP8Di38kU3HkzeMmuRu4N55CMFQ1tQz+LwPH4Xt0+V+6sQ1k16W5PG6XXcsVW6zalpk2bUzMeBd1PLM+/k1+K49S4E8wrlc42LzH7jWdLms1yafdkisW3K6meWGeoY9hs5j3udY9ML7hHKSKPlboPGXn97yUbG9pE7LCoY2ZvNzRgk88vC7ys3zRXNcyevXzXprPj+/A6NsbbMNWzHC64GTgcnNPRw5fkeSnjJSWUdKq2NizFmwWxIQr2kbxT0YiEBDA/ETIWh2bcNmDECBe5OfTLmq99ko4SOr2ZpK7+Jz3xjb6m02BJ+0dnxuq42niA4hYgGziGyN5tuAHAg88lJHz4ecivev4uoaqfL9x9CFbx7gzQkvprzR64cuK0eWj/TPsqs9O1vE7Gl7Vrn5tvmvv6fj93IU8kEtcCHDIgggg9CDmFBg7MZJrKPMSxg2yLoZyeXWQeEoC1Iso0ZmbybU97fTkAukbTxwPsCS6Rjn6Aakgg+q6tLbrTZyqqvIufdxNr1LYk27fsxmmAfVO4DDngFjKR35M+p7BbOXcVL+1IQ2rWX39PydG2LunSUljFC3GPvv8b/MOdp6WWrbZyrtXdbtKW3d0N2sFYIAgCAIAgNftrY0VXHglbpm1w+0w9Wn9NCtJwU1hmllcZrDOUbV2a+lmMMmZGbXDRzDo4fKxHIhcu6pweGcucHCXCy21V2YRdAWjNkV4Vrk2RXBI6Nwewlrmm4I1H99FtGbi8pkieN0bzauzm7WgxsDW1sIz5CRvw36HkToctCutVar4+tG11SvjlekjnfCLXFrgWuabOaRYgjUEclHLY5LTTwzcbu7SdTTskYSBcB45OjJ8TT6ZjuAsQnwyySU2Ouakvf7DuC6J6Aolia8Wc0OHRwBHyKNZMqTW6Khkhg0u0N7KWEkOlDnDkwF5v0OHIepUE9TXHZsuVaDUWLKjt69iO7V3l2bU5TwPf0cY2hw8nB2IKGWpplzRfp0Gsp3hJL3/jBH5dgbOmP7irfATo2dpLR6nD/qK0Tplylj2l1ajW1/7K+Jern9fAw9o7h1cYxRhlQzUGJ1zbrhNr+hK2dElutySrtWiTxLMX6/37EYkBaS1wLXDVrgWuHmDmFFg6MZprKZ5iWDfJVS0r55WRRDFJI4NaO/U9AACSegK2jHLwQXWxri5S5I7RuhuXDQNDspJyPFKRpfVrB91v1PNdPO2Oh5HU6yd77l3EnWCoEAQBAEAQBAEAQEM9qFAHUzJh9qF4z/AIZPCR/VhPooNRFOJS1sMwUuqfiQGklxDuuTOOCnF5M1qiZui40LRm6K8K1ybIydlVpp5mSDQGzh1YftD5Z+YClot8nNS/cEkJcLyTjbm7NPW+J7bPsLSMNnW5X5OHmCu/KEZk1unrt3fPvNRs72exRyNe+V8gaQ4NwhoJGYxEajtkolp4p5ZXhoIxkm22TNWC+eOcALnIDMnsgSycx3o3lkqnFkRLYBllkZO7v4eg+fbkajUubxHl4npNFoY0pSnvLw/e8jRgsqh1UyhzEySJFtzVsmMGTs3as1MbwyOZ1bq0+bTkVNXZKHosgu01VyxNZ8fiSqPbtHtFoir42xyaNmbkL9n6s8jdvVXYXws2msM5M9HqNI+PTyyu78dfEim9u6MtB478WA6SgaX0bIBoTlY6HsTZYnU4+wu6PXw1G3KXd9iTex/YuUlY8ZkmGK/wAItxHjzNm9sDuqloh/0c7tjU5aqXtf0/fWdNVk4YQBAEAQBAEAQBAEBGPaLMBROadXvY0ejg8/RpUGpeIFfVP/AB4OXxtsbhcxvJzksGzhzVZkqRksjWuDdIucNatG2C29qwZOk7uSl1LCTrgA/p8P6L0OmlmqLfcXIeijZKc2CA0e+kxbRyYfvFrD+FzgD8xceqrauTVTwXez4qV6z03OeQwLk4PQuQmhWrRJCRrphZa4LUWYzit0bFl7rLYwVR073i7WPcOrWuI+YCkUW+SNHZGLw2l7zbbG3sfSh0E7eLTlpa6Jwu5rSLHAHcv4Tl5Keq5w817ooavQxu/yV7S7+nv+51vZOzmU0LIYm4WMFgNdTc5nUkkm/ddJJJYR5eyyVknOT3ZmLJoYu1K5tPE6R9yG8hq5xIDWjuSQPVAa0yV+HHhpuvBvJit8PGvhxfyW/NAbaWpawAyOay+XicBn0BOqArfK0akDnmQNBc/TNAWzWx4Q7iMwuyacbbE9Ab5oBLI4SMADMJxYruIdkBbC23i75iyA996ZcNxtxOzAxC5HUDmgPZ6hjLY3NbfIYnAXPQX1QFxrgdCDbI269EBzjf8AqzLUiMfZiaP63gOJ+WH6rm6uzM+HuKWofFLHcRvgKlkh4TJpByWr3NkjbQRLZRJEi5JGsSiZwYE+SgaB0nYVOY6eJpyIaLjoTmR8yvQ0Rca4p9xagsIz1MbBAYu1KITxPjOWIWB6EZg+hAK0sgpxcWSU2OuamuhzWeF0LyyQYXD5HuOo7rjyi4PDPRwnGyPFHkY1RKFoyeBqpSXOs0Ek5AAXJPYDVapZeCypJLLN1QbpOsJKx4pojyJHFd2Dc7etz2VlUqC4rXwr5lG3tJZ4KFxS+S/fh6zc0+1aGl/9NTF7h/iPsCfJzruHlYLH86iv/XHPr/d/kUpUaq//AGzwu5fZYRcfv1JyhYPNzj+gWv8A9WX9V8fwYXZUf7P4FEe9jqiWKKSnjcHyMbmb2BcATYg6a+ilq7Qdk1FxW77/AMEdnZ6qg5xm9kT5dU5AQGq3lpXyQfuxifG+OZrfiMT2vweZAIHeyAt/+KaXBi4oxf5X+Pi+DhfaxXytZAa50sDaud1ZgbjbHwDOGhvBwDExpdkHY8WJupuOyAwqKia8UrXMJgNXO6Fjwf8AgCKVzBhP3bgkA/dsgNlR7JhdU1t4mEfuxYtBaMcd32GgxEC9tbBAWtlEn9mE3J4D8zr/AMKNAYf7Pjbs0yBjeJjEmOwxh4nyIdqLDLyQGZO+COsqHVob4gwQOlbiYYgwYo2EggOx4iW6nENUBkbkhoimwNc1nvEuFrgQQ3w4RY5jK2R0FkBGdu0xFXNfm7EPIgEf32XIvX+V5Kso+czDngACgksGHEri2NKYxNGBI27mvDM3scxxaWubry5Kd6WyMFLHPceTeMlcEqiQRcklWJGTdbv7ulzhLMLNBu1h1J5Fw5Dtz/O1ptI2+OfwJIQ6smC6ZMEBznbPtBlErm07I8DSQHPDnF1jbFk4WB9f0XOnrJcWIJYO/p+yIOCdreX3dPkyUbo7xitjcS3BIwgPaDcZ6OHY2OXKyt02+URztdo3pppZynyNtWUUcwtIxrxyuNPI6hSShGW0kVK7Z1vMXg1h3TpL34R8sclv9Sh/i1dxZ/n6j+3yX2MTa1bBQNwwRRiVwyAaBYfE86ny5qvqtTDTLhglxP8Acv8AdySiu3VPNknwr92IVUzPlcXyOLnHmfyHQdgvP2WynLik8s7ddcYLhisIowKPJMkeFiymbYLuxRarp/8Amt/NXNG/80faVdYv8MvYdaXpzywQBAU4Be9hfrbNAekX1QHqAIAgCA11XTVGMuimYGkDwSRYw0jm0tc059Df0QF3ZVBwI8OIvcXOe95sC57yXOdYZAXOQ5ABAWtq7HjqLF12uGQc3W3Q9QobaI2c+ZrKKZh0W7MbHBz3GS2YBADfUc1FDSRi8t5MKCRzTZ29RoNr1eIn3eSpkErfhOMgSgdRz6jqQF3nR5SlY5pbfYg8pwzfcdS29UU8UJnmY17RaxDWuc7EQGhp7362XIsUMZkiayUYR4pFndiup6hpdDEI3NNnAtaHC+huNQbH5KOiVcs8KwK5RkspG8VgkCAIDlG2dyKlkjhDHxYySWFrmAhp0a4OIzGlx09Fyp6WcZeaso9Pp+06JQXlHh9ef0JfuLu46jjeZSOJIRcA3DWtvZt+ZzN/7Ku6epwW/M5XaWsjqJJQ5L5koVg5pZrKkRRue7RrS4+g0Wlk1CLk+SNoQc5KK6nLaid0r3SPN3ONz+gHYDL0XkbbZWSc5c2enqrUIqK5IBihJ0CENygrZGxjGo4ckcmuB7H5c8Dg630VmiXDNS7tyKyHHFx7018UdijkDgHNNwQCCNCDmCvVp5WUeQaaeGVLJgIAgIbUth484r+I0uk/cykyNiERADAx7fDG4G972N+qA39VtIRuZDGx80mDFYOblGPCHve8jUggak2KAtjeCPhuc5sjXseInREAycV1sLAAbOxYgQQbWzvqgK6fa5MgjlifC9zS5mIscHhubgHMJAcBnY/VAY1NvIHtik4MrYZXMYJHYMnSENbdodfDiOHF+maA3qAIAgPHOsLnQZoD5kq5+LLLJ/mSPk/rcXfqu/COIpHLlLLbOp+zisZXUT6Kou7g4cOdjwr3YQerHC3lhC5evoWc9H4lmrFkOCRONi7GjpWFsdzc3Jcbk2005f7rn1VRr5FiEFBYRsVKbhAEAQBAEBo983kUjgObmA+WIH9FQ7SbWnePV4lzQrNy95BoY15zhyd7Jk8FZ4DZTLEjLLRxJFIxZCiRvkwao3U8NjGdyWbnb0CJognNmD/hv5NHwO7dDy00C62k1iguCfLo/ucnX6FzflK+fVfUnscgcAWkEHMEG4I6ghdZNPdHEaaeGVLJgIDR7QbVuEsQjp3sku1j3Pc0NY4Ws+PCcZGehF+yAtxbJlpnRugwy4YI6d7ZHFhcIb4JGuAdY+J1xbp0zAodsOV4fK50bah00czQMRjbwRhbGTYE3aXXdbV2mSAyG0k800ckzY4mw4y1rHmQuke0sxElrbNAJyzvfsgPDsh/udPBdmOI02I3OH9y+Nz7G1zkw2y+SA3iAIAgI57Qdqe7UEzgbPe3gs64pPDceQxO/lU2nhx2JEV0uGDZwWNlgu6jltkm9ndaYNowG9hITC7uJB4R/WGfJVtVDiqfq3JdPLFiO7rinUCAIAgCAIAgMLbNDx4Xx6Ei7T/EDcfUKDU0+VqcCai3ydikc/hYWkhwsQbEHUEahecUGnh8zvcSayjL5KThMKRhVRUMok8JGHTUr53hkTS5x+QHVx5BKqZWS4YrLM2XRrjxSeESPbGwGUtA/R0rizE/ycDhb0b+f5dW/TRo0z6ttZfvOZTq5XaldEs4XuIaxi5WTr5NrsmslpziicQNS05sd5j9dVNTdZU8wfu6Fa+qu1Ymvf1OjbG2m2pjxgWIyc3o79R3Xf096uhxL3nn76XVPhfuM9TkIQBAEAQBAEAQBAcf9p21/eakQsN44Lg9HSnJx/lHh88S6mjr4Y8T6+BR1MuJ47iGuisr6KUjM3cYTW0ttfeIfpI0/oo7v9cvY/AzV6cfavE+hlwDtBAEAQBAEAQBAara2xGTnFfA/wCIDX8Q5qrfpIW78n3lmnUyr25o0km7U/IxkdcTh9LKi9Bb0aLi1tfXJXT7oFxvNJl0YP8A9O/2W8OzcvM38Pv+DE+0cegviSSgoI4G4Ymho59SepJzJ810a6oVrhgsHPstnY8yeTV75j/yp/G381S7V/8AzP2rxLGh/wB3xOeCLCe3JcCEsne4so2UFrK1FrBBJvJJtyoiOK77pwgdy25P5hdPs6L86XTY5uvkvNXUlC6ZzggCAIAgCAIAgI7vttl9NB+7BxyHhh/JlwST+KwyU1NanLc0slwo5X7tYLqJlJowKmOymTK80ST2YbHM1ZxiPBACb8jI4FrW+gLndrN6qrrLOGvh7yTSV8U+LovE7CuSdQIAgCAIAgCAIAgCAICJbY2NPJVcRtyPDgdiAwWA9Rnc5dVwdbpNTZqOKHLbDzyOlTqKo08L9/rNpvay9K/sWH/rA/VXu01nTS93iivo3i5e/wACDNZdeT4sHcPJIrDJSxvZrJMmG7e8Eb2tieGxPGQAyY78PQ9vzXpNDrq7IqDwn3dH7PscbUaecW5c0SNdMqBAEAQBAEAQFvFfTTr/ALIDH2ns5k8TonjwnmNQRmHDvdbQk4vKMSWVhnOtqbqVMROFnFbyczM+rdQfmuhDUQfN4Kk6pIxNn7k1NQ4Y28FnNz9bfwsvcnzsFvLVQgtt2RLTzm99kdO2NsqOlibFELNGpP2nOOrnHmT/AHkubZZKcuKRehBQjhGctDcIAgCAIAgCAIAgCAIAgMPbMOOCVvMsdbzAuPqFX1cOOicV3Mlolw2RfrOewrxEmegRkiO6hcjYsT0gK3jZg0cTO2ft6eDI/vWDk4nEB2dr87rsaXtayvaXnL5/H7lK3SRlutmSCk3sp3/bLoj0eMv6hcfOy7VXaens5vHt+/Ioz0tkfWbmOoa4AhzSDmCCLEdQr6aayis1gr4g6j5rIPOKOt/LP8kAxHkPnl/3QDBfXP8AL5IDVb0bxRUEHFlubnCxjbYnvIJsL5DIEknopKqpWSwjWU1FZZo90/aHDWzcF0boZHAll3BzX2Fy0EAWdYE2tyU1ullXHizlGsbFJ4JoqpIEAQBAEAQBAEAQBAEAQBAEAQBAc6q6bhSvj+FxA/Cc2/QheG1dXkrZQ7n8unyPQUz44KRcYqEiZMrstTIMN1vHJoyzLRA8lZjkjZt91Koxv4Ljdjrlt/uu1IHY5+vmu52Tq5KfkZcny9T7vf8AvMoaupNcaJZZeiOceoAgCAintF3bfXU7RFbiROxhpIAeCCC250OhF8src7izpblXLzuTINRXKcfN5oiW424tTHVxz1DOEyIlwBc0uc6xAADSbDO5J6c7q1qNTBwcYvOSCiqzizJYwdYXMLwQBAEAQBAEAQBAEAQBAEAQBAeEoCM720V8MzeXhf5fdd8zb1C4PbWlbSuiuWz9nR/vedDQ248x+40cTl5aaOomZDQo0ZyZMTFcqhkiky66JXFWQuRYi8EjHDUOH52P0UlOYXQa70az3g0+4lvHXrzjnvGQHvGQHvEQHoegKg5AeoAgCAIAgCAIAgCAIAgCAIAgLMklkBhy1lkBhz1wIIOYIsQeYPJYlFSTTWzMptPKI3URYHHDm3l27FeQ7Q7NnRJygsw8PU/udajUqaw+ZXE9cjh3LWTNhkVupkci8ZFdUiFmJJKMQv1v8lZ0VPlb1nkt/h+SK6fDAyf2p3XpjmlQ2p3QFbdqd0BdbtPugLzNooDLirQUBmRS3QF4ID1AEAQBAEAQBAEAQBAEB4UBg1aA0VYSgNZKXIDGcSgKWuIXF1XYtdnnVPhfd0/Hh6i5XrJLaW5eZUWXN/8AkaqL5J+/74LH8qtlTqzzVivsrUP0sL5+H3I5aqC5bmJLI5xXc02mhp48Mfe+8p2WObyyi5VgjPQSgKwSgLjSUBkRFyA2NISgN7R3QGxagPUAQBAEAQBAEAQBAEAQAoCzLHdAYM1FdAYcmzUBYfsxAWnbL7IC2dl9kBT+y0A/ZfZABsvsgKhsvsgK27L7IC63ZaAvx7N7IDLhorIDOiisgL4QHqAIAgCAIAgCAIAgCAIAgCApLUB4WICkxICkwoDzgIDz3dAPd0A93QHvAQHvBQFQiQFQjQHoagKkAQBAEAQBAEAQBAEAQBAEAQBAEAQBAEAQBAEAQBAEAQBAEAQBAEAQBAEAQH//2Q=="/>
          <p:cNvSpPr>
            <a:spLocks noChangeAspect="1" noChangeArrowheads="1"/>
          </p:cNvSpPr>
          <p:nvPr/>
        </p:nvSpPr>
        <p:spPr bwMode="auto">
          <a:xfrm>
            <a:off x="539552" y="-1467544"/>
            <a:ext cx="4324350" cy="4343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4067944" cy="4752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Target countries: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Morocco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Algeria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Tunisia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Egypt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Israel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Palestine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Syria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Lebanon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Turkey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Croatia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Albania</a:t>
            </a:r>
          </a:p>
          <a:p>
            <a:pPr>
              <a:buNone/>
            </a:pPr>
            <a:endParaRPr lang="en-US" sz="2000" dirty="0" smtClean="0"/>
          </a:p>
          <a:p>
            <a:pPr algn="just"/>
            <a:endParaRPr lang="el-GR" sz="2000" dirty="0"/>
          </a:p>
        </p:txBody>
      </p:sp>
      <p:pic>
        <p:nvPicPr>
          <p:cNvPr id="10" name="Picture 9" descr="O:\Documents\UNEP-MAP\GEF LME-MEDPARTNERSHIP\Communication\Activities AND Deliverables\COM02\partners_logos\UNEP-MAP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132856"/>
            <a:ext cx="18002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O:\Documents\UNEP-MAP\GEF LME-MEDPARTNERSHIP\Communication\Activities AND Deliverables\COM02\partners_logos\medpo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1331203" cy="655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vlachogianni\Documents\My Dropbox\mio-brand\brand-soft-update\logomark\PNG\110DPI\cmyk\mio-ecsde-modernized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132856"/>
            <a:ext cx="1264146" cy="72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076217"/>
            <a:ext cx="4355976" cy="344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90099"/>
                </a:solidFill>
              </a:rPr>
              <a:t>Enhancing citizen science initiatives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097" t="18500" r="45962" b="31100"/>
          <a:stretch>
            <a:fillRect/>
          </a:stretch>
        </p:blipFill>
        <p:spPr bwMode="auto">
          <a:xfrm>
            <a:off x="4067944" y="1268760"/>
            <a:ext cx="4752528" cy="465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72008" y="2111365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>
              <a:buFont typeface="Wingdings" pitchFamily="2" charset="2"/>
              <a:buChar char="ü"/>
            </a:pPr>
            <a:r>
              <a:rPr lang="en-US" sz="2200" dirty="0" smtClean="0">
                <a:latin typeface="Calibri" pitchFamily="34" charset="0"/>
              </a:rPr>
              <a:t>Mainstreaming citizen science into existing schemes (cleanup and awareness raising actions,  educational materials);</a:t>
            </a:r>
          </a:p>
          <a:p>
            <a:pPr marL="355600" indent="-355600">
              <a:buFont typeface="Wingdings" pitchFamily="2" charset="2"/>
              <a:buChar char="ü"/>
            </a:pPr>
            <a:r>
              <a:rPr lang="en-US" sz="2200" dirty="0" smtClean="0">
                <a:latin typeface="Calibri" pitchFamily="34" charset="0"/>
              </a:rPr>
              <a:t>Promoting relevant technologies (e.g. MLW)</a:t>
            </a:r>
          </a:p>
          <a:p>
            <a:pPr marL="355600" indent="-355600">
              <a:buFont typeface="Wingdings" pitchFamily="2" charset="2"/>
              <a:buChar char="ü"/>
            </a:pPr>
            <a:r>
              <a:rPr lang="en-US" sz="2200" dirty="0" smtClean="0">
                <a:latin typeface="Calibri" pitchFamily="34" charset="0"/>
              </a:rPr>
              <a:t>Participating and working collectively within a think tank on citizen science &amp; marine litter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0080" y="393305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  <a:t>Thank you!</a:t>
            </a:r>
          </a:p>
          <a:p>
            <a:pPr algn="r"/>
            <a:endParaRPr lang="en-US" sz="2400" b="1" dirty="0" smtClean="0">
              <a:solidFill>
                <a:srgbClr val="990099"/>
              </a:solidFill>
              <a:latin typeface="Calibri" pitchFamily="34" charset="0"/>
            </a:endParaRPr>
          </a:p>
          <a:p>
            <a:pPr algn="r"/>
            <a: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  <a:t/>
            </a:r>
            <a:b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</a:br>
            <a: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  <a:t>For more info: </a:t>
            </a:r>
          </a:p>
          <a:p>
            <a:pPr algn="r"/>
            <a:r>
              <a:rPr lang="en-US" sz="2400" dirty="0" smtClean="0">
                <a:solidFill>
                  <a:srgbClr val="990099"/>
                </a:solidFill>
                <a:latin typeface="Calibri" pitchFamily="34" charset="0"/>
                <a:hlinkClick r:id="rId2"/>
              </a:rPr>
              <a:t>www.mio-ecsde.org</a:t>
            </a:r>
            <a:endParaRPr lang="en-US" sz="2400" dirty="0" smtClean="0">
              <a:solidFill>
                <a:srgbClr val="990099"/>
              </a:solidFill>
              <a:latin typeface="Calibri" pitchFamily="34" charset="0"/>
            </a:endParaRPr>
          </a:p>
          <a:p>
            <a:pPr algn="r"/>
            <a:r>
              <a:rPr lang="en-US" sz="2400" dirty="0" smtClean="0">
                <a:solidFill>
                  <a:srgbClr val="990099"/>
                </a:solidFill>
                <a:latin typeface="Calibri" pitchFamily="34" charset="0"/>
              </a:rPr>
              <a:t>vlachogianni@mio-ecsde.org</a:t>
            </a:r>
            <a: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  <a:t/>
            </a:r>
            <a:br>
              <a:rPr lang="en-US" sz="2400" b="1" dirty="0" smtClean="0">
                <a:solidFill>
                  <a:srgbClr val="990099"/>
                </a:solidFill>
                <a:latin typeface="Calibri" pitchFamily="34" charset="0"/>
              </a:rPr>
            </a:br>
            <a:endParaRPr lang="el-GR" sz="2400" dirty="0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3" name="Picture 2" descr="DSC_0592_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5146325" cy="342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4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6113</TotalTime>
  <Words>492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TS010167124</vt:lpstr>
      <vt:lpstr> Combating marine litter in the Mediterranean: Featured MIO-ECSDE’s activities</vt:lpstr>
      <vt:lpstr>MIO-ECSDE | At a glance</vt:lpstr>
      <vt:lpstr>MIO-ECSDE | A network of networks</vt:lpstr>
      <vt:lpstr>PowerPoint Presentation</vt:lpstr>
      <vt:lpstr>KNOW-FEEL-ACT to Stop Marine Litter | CONTENTS</vt:lpstr>
      <vt:lpstr>Survey on Marine Litter,  Abandoned, Lost or Discarded Fishing Gear &amp; Ghost Nets in the Mediterranean Sea  </vt:lpstr>
      <vt:lpstr>Enhancing citizen science initiatives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litter in the Mediterranean</dc:title>
  <dc:creator>vlachogianni</dc:creator>
  <cp:lastModifiedBy>Ognjen</cp:lastModifiedBy>
  <cp:revision>745</cp:revision>
  <dcterms:created xsi:type="dcterms:W3CDTF">2010-11-16T11:53:31Z</dcterms:created>
  <dcterms:modified xsi:type="dcterms:W3CDTF">2015-04-08T14:56:54Z</dcterms:modified>
</cp:coreProperties>
</file>