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60" r:id="rId4"/>
    <p:sldId id="261"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6" d="100"/>
          <a:sy n="76" d="100"/>
        </p:scale>
        <p:origin x="-1206" y="1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B49E2A-0C0A-42E6-9EF0-84DAF30C9BD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99006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49E2A-0C0A-42E6-9EF0-84DAF30C9BD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10926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49E2A-0C0A-42E6-9EF0-84DAF30C9BD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108517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49E2A-0C0A-42E6-9EF0-84DAF30C9BD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226935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49E2A-0C0A-42E6-9EF0-84DAF30C9BD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1414365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B49E2A-0C0A-42E6-9EF0-84DAF30C9BD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358032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B49E2A-0C0A-42E6-9EF0-84DAF30C9BD7}"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276955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B49E2A-0C0A-42E6-9EF0-84DAF30C9BD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228321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49E2A-0C0A-42E6-9EF0-84DAF30C9BD7}"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265304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49E2A-0C0A-42E6-9EF0-84DAF30C9BD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58496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49E2A-0C0A-42E6-9EF0-84DAF30C9BD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8C601-6110-408F-ADF3-536551C1F64A}" type="slidenum">
              <a:rPr lang="en-US" smtClean="0"/>
              <a:t>‹#›</a:t>
            </a:fld>
            <a:endParaRPr lang="en-US"/>
          </a:p>
        </p:txBody>
      </p:sp>
    </p:spTree>
    <p:extLst>
      <p:ext uri="{BB962C8B-B14F-4D97-AF65-F5344CB8AC3E}">
        <p14:creationId xmlns:p14="http://schemas.microsoft.com/office/powerpoint/2010/main" val="304846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49E2A-0C0A-42E6-9EF0-84DAF30C9BD7}"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8C601-6110-408F-ADF3-536551C1F64A}" type="slidenum">
              <a:rPr lang="en-US" smtClean="0"/>
              <a:t>‹#›</a:t>
            </a:fld>
            <a:endParaRPr lang="en-US"/>
          </a:p>
        </p:txBody>
      </p:sp>
    </p:spTree>
    <p:extLst>
      <p:ext uri="{BB962C8B-B14F-4D97-AF65-F5344CB8AC3E}">
        <p14:creationId xmlns:p14="http://schemas.microsoft.com/office/powerpoint/2010/main" val="912845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gnjen@irmo.hr" TargetMode="Externa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391023"/>
            <a:ext cx="8712968" cy="1470025"/>
          </a:xfrm>
        </p:spPr>
        <p:txBody>
          <a:bodyPr>
            <a:noAutofit/>
          </a:bodyPr>
          <a:lstStyle/>
          <a:p>
            <a:r>
              <a:rPr lang="hr-HR" sz="3600" b="1" dirty="0" smtClean="0"/>
              <a:t>ML</a:t>
            </a:r>
            <a:r>
              <a:rPr lang="en-US" sz="3600" b="1" dirty="0" smtClean="0"/>
              <a:t> </a:t>
            </a:r>
            <a:r>
              <a:rPr lang="hr-HR" sz="3600" b="1" dirty="0" err="1" smtClean="0"/>
              <a:t>management</a:t>
            </a:r>
            <a:r>
              <a:rPr lang="hr-HR" sz="3600" b="1" dirty="0" smtClean="0"/>
              <a:t> </a:t>
            </a:r>
            <a:r>
              <a:rPr lang="hr-HR" sz="3600" b="1" dirty="0" err="1" smtClean="0"/>
              <a:t>within</a:t>
            </a:r>
            <a:r>
              <a:rPr lang="hr-HR" sz="3600" b="1" dirty="0" smtClean="0"/>
              <a:t> </a:t>
            </a:r>
            <a:r>
              <a:rPr lang="hr-HR" sz="3600" b="1" dirty="0" err="1" smtClean="0"/>
              <a:t>the</a:t>
            </a:r>
            <a:r>
              <a:rPr lang="hr-HR" sz="3600" b="1" dirty="0" smtClean="0"/>
              <a:t> MSFD </a:t>
            </a:r>
            <a:r>
              <a:rPr lang="hr-HR" sz="3600" b="1" dirty="0" err="1" smtClean="0"/>
              <a:t>framework</a:t>
            </a:r>
            <a:r>
              <a:rPr lang="hr-HR" sz="3600" b="1" dirty="0" smtClean="0"/>
              <a:t>: </a:t>
            </a:r>
            <a:r>
              <a:rPr lang="hr-HR" sz="3600" b="1" dirty="0" err="1" smtClean="0"/>
              <a:t>current</a:t>
            </a:r>
            <a:r>
              <a:rPr lang="hr-HR" sz="3600" b="1" dirty="0" smtClean="0"/>
              <a:t> status </a:t>
            </a:r>
            <a:r>
              <a:rPr lang="hr-HR" sz="3600" b="1" dirty="0" err="1" smtClean="0"/>
              <a:t>and</a:t>
            </a:r>
            <a:r>
              <a:rPr lang="hr-HR" sz="3600" b="1" dirty="0" smtClean="0"/>
              <a:t> </a:t>
            </a:r>
            <a:r>
              <a:rPr lang="hr-HR" sz="3600" b="1" dirty="0" err="1" smtClean="0"/>
              <a:t>recommendations</a:t>
            </a:r>
            <a:r>
              <a:rPr lang="en-US" sz="3600" b="1" dirty="0" smtClean="0"/>
              <a:t> </a:t>
            </a:r>
            <a:endParaRPr lang="en-US" sz="3600" b="1" dirty="0"/>
          </a:p>
        </p:txBody>
      </p:sp>
      <p:sp>
        <p:nvSpPr>
          <p:cNvPr id="3" name="Subtitle 2"/>
          <p:cNvSpPr>
            <a:spLocks noGrp="1"/>
          </p:cNvSpPr>
          <p:nvPr>
            <p:ph type="subTitle" idx="1"/>
          </p:nvPr>
        </p:nvSpPr>
        <p:spPr>
          <a:xfrm>
            <a:off x="755576" y="4437112"/>
            <a:ext cx="7632848" cy="1944216"/>
          </a:xfrm>
        </p:spPr>
        <p:txBody>
          <a:bodyPr>
            <a:normAutofit/>
          </a:bodyPr>
          <a:lstStyle/>
          <a:p>
            <a:r>
              <a:rPr lang="hr-HR" sz="2400" dirty="0" smtClean="0">
                <a:solidFill>
                  <a:schemeClr val="tx1"/>
                </a:solidFill>
              </a:rPr>
              <a:t>Ognjen </a:t>
            </a:r>
            <a:r>
              <a:rPr lang="hr-HR" sz="2400" dirty="0" err="1" smtClean="0">
                <a:solidFill>
                  <a:schemeClr val="tx1"/>
                </a:solidFill>
              </a:rPr>
              <a:t>Škunca</a:t>
            </a:r>
            <a:r>
              <a:rPr lang="hr-HR" sz="2400" dirty="0" smtClean="0">
                <a:solidFill>
                  <a:schemeClr val="tx1"/>
                </a:solidFill>
              </a:rPr>
              <a:t> </a:t>
            </a:r>
          </a:p>
          <a:p>
            <a:r>
              <a:rPr lang="hr-HR" sz="2400" dirty="0" smtClean="0">
                <a:solidFill>
                  <a:schemeClr val="tx1"/>
                </a:solidFill>
                <a:hlinkClick r:id="rId2"/>
              </a:rPr>
              <a:t>ognjen@</a:t>
            </a:r>
            <a:r>
              <a:rPr lang="hr-HR" sz="2400" dirty="0" err="1" smtClean="0">
                <a:solidFill>
                  <a:schemeClr val="tx1"/>
                </a:solidFill>
                <a:hlinkClick r:id="rId2"/>
              </a:rPr>
              <a:t>irmo.hr</a:t>
            </a:r>
            <a:r>
              <a:rPr lang="hr-HR" sz="2400" dirty="0" smtClean="0">
                <a:solidFill>
                  <a:schemeClr val="tx1"/>
                </a:solidFill>
              </a:rPr>
              <a:t>  </a:t>
            </a:r>
            <a:endParaRPr lang="hr-HR" sz="2400" dirty="0" smtClean="0"/>
          </a:p>
          <a:p>
            <a:endParaRPr lang="hr-HR" sz="1200" b="1" dirty="0" smtClean="0"/>
          </a:p>
          <a:p>
            <a:r>
              <a:rPr lang="en-US" sz="2000" dirty="0" smtClean="0">
                <a:solidFill>
                  <a:schemeClr val="tx1"/>
                </a:solidFill>
              </a:rPr>
              <a:t>Conference </a:t>
            </a:r>
            <a:r>
              <a:rPr lang="en-US" sz="2000" dirty="0">
                <a:solidFill>
                  <a:schemeClr val="tx1"/>
                </a:solidFill>
              </a:rPr>
              <a:t>on regional cooperation in Marine Litter management in </a:t>
            </a:r>
            <a:r>
              <a:rPr lang="en-US" sz="2000" dirty="0" smtClean="0">
                <a:solidFill>
                  <a:schemeClr val="tx1"/>
                </a:solidFill>
              </a:rPr>
              <a:t>Adriatic region</a:t>
            </a:r>
            <a:r>
              <a:rPr lang="hr-HR" sz="2000" dirty="0" smtClean="0">
                <a:solidFill>
                  <a:schemeClr val="tx1"/>
                </a:solidFill>
              </a:rPr>
              <a:t>, </a:t>
            </a:r>
            <a:r>
              <a:rPr lang="en-US" sz="2000" dirty="0" smtClean="0">
                <a:solidFill>
                  <a:schemeClr val="tx1"/>
                </a:solidFill>
              </a:rPr>
              <a:t>March </a:t>
            </a:r>
            <a:r>
              <a:rPr lang="en-US" sz="2000" dirty="0">
                <a:solidFill>
                  <a:schemeClr val="tx1"/>
                </a:solidFill>
              </a:rPr>
              <a:t>25</a:t>
            </a:r>
            <a:r>
              <a:rPr lang="en-US" sz="2000" baseline="30000" dirty="0">
                <a:solidFill>
                  <a:schemeClr val="tx1"/>
                </a:solidFill>
              </a:rPr>
              <a:t>th</a:t>
            </a:r>
            <a:r>
              <a:rPr lang="en-US" sz="2000" dirty="0">
                <a:solidFill>
                  <a:schemeClr val="tx1"/>
                </a:solidFill>
              </a:rPr>
              <a:t>, 2015, Split, </a:t>
            </a:r>
            <a:r>
              <a:rPr lang="en-US" sz="2000" dirty="0" smtClean="0">
                <a:solidFill>
                  <a:schemeClr val="tx1"/>
                </a:solidFill>
              </a:rPr>
              <a:t>Croatia</a:t>
            </a:r>
            <a:endParaRPr lang="en-US" sz="2000" dirty="0">
              <a:solidFill>
                <a:schemeClr val="tx1"/>
              </a:solidFill>
            </a:endParaRPr>
          </a:p>
        </p:txBody>
      </p:sp>
      <p:pic>
        <p:nvPicPr>
          <p:cNvPr id="4" name="Slika 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1800200" cy="1224136"/>
          </a:xfrm>
          <a:prstGeom prst="rect">
            <a:avLst/>
          </a:prstGeom>
          <a:noFill/>
          <a:ln>
            <a:noFill/>
          </a:ln>
        </p:spPr>
      </p:pic>
      <p:pic>
        <p:nvPicPr>
          <p:cNvPr id="5" name="Slika 2" descr="Logo option 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401502"/>
            <a:ext cx="1298472" cy="1227298"/>
          </a:xfrm>
          <a:prstGeom prst="rect">
            <a:avLst/>
          </a:prstGeom>
          <a:noFill/>
          <a:ln>
            <a:noFill/>
          </a:ln>
        </p:spPr>
      </p:pic>
      <p:pic>
        <p:nvPicPr>
          <p:cNvPr id="6" name="Slika 3"/>
          <p:cNvPicPr/>
          <p:nvPr/>
        </p:nvPicPr>
        <p:blipFill>
          <a:blip r:embed="rId5">
            <a:extLst>
              <a:ext uri="{28A0092B-C50C-407E-A947-70E740481C1C}">
                <a14:useLocalDpi xmlns:a14="http://schemas.microsoft.com/office/drawing/2010/main" val="0"/>
              </a:ext>
            </a:extLst>
          </a:blip>
          <a:srcRect/>
          <a:stretch>
            <a:fillRect/>
          </a:stretch>
        </p:blipFill>
        <p:spPr bwMode="auto">
          <a:xfrm>
            <a:off x="7308304" y="408428"/>
            <a:ext cx="1468368" cy="1076355"/>
          </a:xfrm>
          <a:prstGeom prst="rect">
            <a:avLst/>
          </a:prstGeom>
          <a:noFill/>
          <a:ln>
            <a:noFill/>
          </a:ln>
        </p:spPr>
      </p:pic>
      <p:grpSp>
        <p:nvGrpSpPr>
          <p:cNvPr id="7" name="Group 6"/>
          <p:cNvGrpSpPr/>
          <p:nvPr/>
        </p:nvGrpSpPr>
        <p:grpSpPr>
          <a:xfrm>
            <a:off x="7596336" y="5949280"/>
            <a:ext cx="1152128" cy="647550"/>
            <a:chOff x="7812360" y="6093818"/>
            <a:chExt cx="1152128" cy="647550"/>
          </a:xfrm>
        </p:grpSpPr>
        <p:sp>
          <p:nvSpPr>
            <p:cNvPr id="8" name="Rectangle 7"/>
            <p:cNvSpPr/>
            <p:nvPr/>
          </p:nvSpPr>
          <p:spPr>
            <a:xfrm>
              <a:off x="7812360" y="6093818"/>
              <a:ext cx="1152128" cy="647550"/>
            </a:xfrm>
            <a:prstGeom prst="rect">
              <a:avLst/>
            </a:prstGeom>
            <a:solidFill>
              <a:srgbClr val="559A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812360" y="6146140"/>
              <a:ext cx="1152128" cy="523220"/>
            </a:xfrm>
            <a:prstGeom prst="rect">
              <a:avLst/>
            </a:prstGeom>
            <a:noFill/>
          </p:spPr>
          <p:txBody>
            <a:bodyPr wrap="square" rtlCol="0">
              <a:spAutoFit/>
            </a:bodyPr>
            <a:lstStyle/>
            <a:p>
              <a:r>
                <a:rPr lang="hr-HR" sz="2800" b="1" dirty="0" smtClean="0">
                  <a:solidFill>
                    <a:schemeClr val="bg1"/>
                  </a:solidFill>
                </a:rPr>
                <a:t>IRMO</a:t>
              </a:r>
              <a:endParaRPr lang="en-US" sz="2800" b="1" dirty="0">
                <a:solidFill>
                  <a:schemeClr val="bg1"/>
                </a:solidFill>
              </a:endParaRPr>
            </a:p>
          </p:txBody>
        </p:sp>
      </p:grpSp>
    </p:spTree>
    <p:extLst>
      <p:ext uri="{BB962C8B-B14F-4D97-AF65-F5344CB8AC3E}">
        <p14:creationId xmlns:p14="http://schemas.microsoft.com/office/powerpoint/2010/main" val="3277727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Autofit/>
          </a:bodyPr>
          <a:lstStyle/>
          <a:p>
            <a:pPr algn="l"/>
            <a:r>
              <a:rPr lang="en-US" sz="2800" b="1" dirty="0" smtClean="0"/>
              <a:t>EU Marine Strategy Framework Directive </a:t>
            </a:r>
            <a:r>
              <a:rPr lang="en-US" sz="2000" dirty="0" smtClean="0"/>
              <a:t>(2008/56/EC) (MSFD)</a:t>
            </a:r>
            <a:endParaRPr lang="en-US" sz="2000" dirty="0"/>
          </a:p>
        </p:txBody>
      </p:sp>
      <p:sp>
        <p:nvSpPr>
          <p:cNvPr id="3" name="Content Placeholder 2"/>
          <p:cNvSpPr>
            <a:spLocks noGrp="1"/>
          </p:cNvSpPr>
          <p:nvPr>
            <p:ph idx="1"/>
          </p:nvPr>
        </p:nvSpPr>
        <p:spPr>
          <a:xfrm>
            <a:off x="457200" y="1556792"/>
            <a:ext cx="8229600" cy="864096"/>
          </a:xfrm>
        </p:spPr>
        <p:txBody>
          <a:bodyPr>
            <a:normAutofit/>
          </a:bodyPr>
          <a:lstStyle/>
          <a:p>
            <a:r>
              <a:rPr lang="en-US" sz="2400" b="1" dirty="0"/>
              <a:t>GES, </a:t>
            </a:r>
            <a:r>
              <a:rPr lang="en-US" sz="2400" b="1" dirty="0" smtClean="0"/>
              <a:t>Descriptor</a:t>
            </a:r>
            <a:r>
              <a:rPr lang="hr-HR" sz="2400" b="1" dirty="0" smtClean="0"/>
              <a:t> 10</a:t>
            </a:r>
            <a:r>
              <a:rPr lang="hr-HR" sz="2400" dirty="0" smtClean="0"/>
              <a:t>:</a:t>
            </a:r>
            <a:r>
              <a:rPr lang="en-US" sz="2400" dirty="0" smtClean="0"/>
              <a:t>"</a:t>
            </a:r>
            <a:r>
              <a:rPr lang="en-US" sz="2400" i="1" dirty="0" smtClean="0"/>
              <a:t>Properties </a:t>
            </a:r>
            <a:r>
              <a:rPr lang="en-US" sz="2400" i="1" dirty="0"/>
              <a:t>and quantities of marine litter do not cause harm to the coastal and marine environment</a:t>
            </a:r>
            <a:r>
              <a:rPr lang="en-US" sz="2400" dirty="0"/>
              <a:t>." </a:t>
            </a:r>
          </a:p>
        </p:txBody>
      </p:sp>
      <p:graphicFrame>
        <p:nvGraphicFramePr>
          <p:cNvPr id="5" name="Table 4"/>
          <p:cNvGraphicFramePr>
            <a:graphicFrameLocks noGrp="1"/>
          </p:cNvGraphicFramePr>
          <p:nvPr>
            <p:extLst>
              <p:ext uri="{D42A27DB-BD31-4B8C-83A1-F6EECF244321}">
                <p14:modId xmlns:p14="http://schemas.microsoft.com/office/powerpoint/2010/main" val="1868661224"/>
              </p:ext>
            </p:extLst>
          </p:nvPr>
        </p:nvGraphicFramePr>
        <p:xfrm>
          <a:off x="457200" y="2780928"/>
          <a:ext cx="8229600" cy="3670149"/>
        </p:xfrm>
        <a:graphic>
          <a:graphicData uri="http://schemas.openxmlformats.org/drawingml/2006/table">
            <a:tbl>
              <a:tblPr firstRow="1" firstCol="1" bandRow="1">
                <a:tableStyleId>{5C22544A-7EE6-4342-B048-85BDC9FD1C3A}</a:tableStyleId>
              </a:tblPr>
              <a:tblGrid>
                <a:gridCol w="1810544"/>
                <a:gridCol w="6419056"/>
              </a:tblGrid>
              <a:tr h="308982">
                <a:tc>
                  <a:txBody>
                    <a:bodyPr/>
                    <a:lstStyle/>
                    <a:p>
                      <a:pPr>
                        <a:spcBef>
                          <a:spcPts val="200"/>
                        </a:spcBef>
                        <a:spcAft>
                          <a:spcPts val="100"/>
                        </a:spcAft>
                      </a:pPr>
                      <a:r>
                        <a:rPr lang="en-US" sz="1800" dirty="0">
                          <a:effectLst/>
                        </a:rPr>
                        <a:t>Criteria</a:t>
                      </a:r>
                      <a:endParaRPr lang="en-US" sz="1800" dirty="0">
                        <a:effectLst/>
                        <a:latin typeface="Arial Narrow"/>
                        <a:ea typeface="Calibri"/>
                        <a:cs typeface="Times New Roman"/>
                      </a:endParaRPr>
                    </a:p>
                  </a:txBody>
                  <a:tcPr marL="57932" marR="57932" marT="0" marB="0"/>
                </a:tc>
                <a:tc>
                  <a:txBody>
                    <a:bodyPr/>
                    <a:lstStyle/>
                    <a:p>
                      <a:pPr>
                        <a:spcBef>
                          <a:spcPts val="200"/>
                        </a:spcBef>
                        <a:spcAft>
                          <a:spcPts val="100"/>
                        </a:spcAft>
                      </a:pPr>
                      <a:r>
                        <a:rPr lang="en-US" sz="1800">
                          <a:effectLst/>
                        </a:rPr>
                        <a:t>Indicator</a:t>
                      </a:r>
                      <a:endParaRPr lang="en-US" sz="1800">
                        <a:effectLst/>
                        <a:latin typeface="Arial Narrow"/>
                        <a:ea typeface="Calibri"/>
                        <a:cs typeface="Times New Roman"/>
                      </a:endParaRPr>
                    </a:p>
                  </a:txBody>
                  <a:tcPr marL="57932" marR="57932" marT="0" marB="0"/>
                </a:tc>
              </a:tr>
              <a:tr h="617967">
                <a:tc rowSpan="3">
                  <a:txBody>
                    <a:bodyPr/>
                    <a:lstStyle/>
                    <a:p>
                      <a:pPr>
                        <a:spcBef>
                          <a:spcPts val="200"/>
                        </a:spcBef>
                        <a:spcAft>
                          <a:spcPts val="100"/>
                        </a:spcAft>
                      </a:pPr>
                      <a:r>
                        <a:rPr lang="en-US" sz="1800" dirty="0">
                          <a:effectLst/>
                        </a:rPr>
                        <a:t>10.1. Characteristics of litter in the marine and coastal environment</a:t>
                      </a:r>
                      <a:endParaRPr lang="en-US" sz="1800" dirty="0">
                        <a:effectLst/>
                        <a:latin typeface="Arial Narrow"/>
                        <a:ea typeface="Calibri"/>
                        <a:cs typeface="Times New Roman"/>
                      </a:endParaRPr>
                    </a:p>
                  </a:txBody>
                  <a:tcPr marL="57932" marR="57932" marT="0" marB="0"/>
                </a:tc>
                <a:tc>
                  <a:txBody>
                    <a:bodyPr/>
                    <a:lstStyle/>
                    <a:p>
                      <a:pPr>
                        <a:spcBef>
                          <a:spcPts val="200"/>
                        </a:spcBef>
                        <a:spcAft>
                          <a:spcPts val="100"/>
                        </a:spcAft>
                      </a:pPr>
                      <a:r>
                        <a:rPr lang="en-US" sz="1800" dirty="0">
                          <a:effectLst/>
                        </a:rPr>
                        <a:t>10.1.1 </a:t>
                      </a:r>
                      <a:r>
                        <a:rPr lang="en-US" sz="1800" b="1" dirty="0">
                          <a:effectLst/>
                        </a:rPr>
                        <a:t>Trends in the amount of litter washed ashore </a:t>
                      </a:r>
                      <a:r>
                        <a:rPr lang="en-US" sz="1800" dirty="0">
                          <a:effectLst/>
                        </a:rPr>
                        <a:t>and/or deposited on coastlines, including analysis of its </a:t>
                      </a:r>
                      <a:r>
                        <a:rPr lang="en-US" sz="1800" u="sng" dirty="0">
                          <a:effectLst/>
                        </a:rPr>
                        <a:t>composition, spatial distribution and, where possible, source</a:t>
                      </a:r>
                      <a:endParaRPr lang="en-US" sz="1800" u="sng" dirty="0">
                        <a:effectLst/>
                        <a:latin typeface="Arial Narrow"/>
                        <a:ea typeface="Calibri"/>
                        <a:cs typeface="Times New Roman"/>
                      </a:endParaRPr>
                    </a:p>
                  </a:txBody>
                  <a:tcPr marL="57932" marR="57932" marT="0" marB="0"/>
                </a:tc>
              </a:tr>
              <a:tr h="926949">
                <a:tc vMerge="1">
                  <a:txBody>
                    <a:bodyPr/>
                    <a:lstStyle/>
                    <a:p>
                      <a:endParaRPr lang="en-US"/>
                    </a:p>
                  </a:txBody>
                  <a:tcPr/>
                </a:tc>
                <a:tc>
                  <a:txBody>
                    <a:bodyPr/>
                    <a:lstStyle/>
                    <a:p>
                      <a:pPr>
                        <a:spcBef>
                          <a:spcPts val="200"/>
                        </a:spcBef>
                        <a:spcAft>
                          <a:spcPts val="100"/>
                        </a:spcAft>
                      </a:pPr>
                      <a:r>
                        <a:rPr lang="en-US" sz="1800" dirty="0">
                          <a:effectLst/>
                        </a:rPr>
                        <a:t>10.1.2 </a:t>
                      </a:r>
                      <a:r>
                        <a:rPr lang="en-US" sz="1800" b="1" dirty="0">
                          <a:effectLst/>
                        </a:rPr>
                        <a:t>Trends in the amount of litter in the water column </a:t>
                      </a:r>
                      <a:r>
                        <a:rPr lang="en-US" sz="1800" dirty="0">
                          <a:effectLst/>
                        </a:rPr>
                        <a:t>(including floating at the surface) </a:t>
                      </a:r>
                      <a:r>
                        <a:rPr lang="en-US" sz="1800" b="1" dirty="0">
                          <a:effectLst/>
                        </a:rPr>
                        <a:t>and deposited on the sea- floor, </a:t>
                      </a:r>
                      <a:r>
                        <a:rPr lang="en-US" sz="1800" dirty="0">
                          <a:effectLst/>
                        </a:rPr>
                        <a:t>including analysis of its </a:t>
                      </a:r>
                      <a:r>
                        <a:rPr lang="en-US" sz="1800" u="sng" dirty="0">
                          <a:effectLst/>
                        </a:rPr>
                        <a:t>composition, spatial distribution and, where possible, source</a:t>
                      </a:r>
                      <a:endParaRPr lang="en-US" sz="1800" u="sng" dirty="0">
                        <a:effectLst/>
                        <a:latin typeface="Arial Narrow"/>
                        <a:ea typeface="Calibri"/>
                        <a:cs typeface="Times New Roman"/>
                      </a:endParaRPr>
                    </a:p>
                  </a:txBody>
                  <a:tcPr marL="57932" marR="57932" marT="0" marB="0"/>
                </a:tc>
              </a:tr>
              <a:tr h="617967">
                <a:tc vMerge="1">
                  <a:txBody>
                    <a:bodyPr/>
                    <a:lstStyle/>
                    <a:p>
                      <a:endParaRPr lang="en-US"/>
                    </a:p>
                  </a:txBody>
                  <a:tcPr/>
                </a:tc>
                <a:tc>
                  <a:txBody>
                    <a:bodyPr/>
                    <a:lstStyle/>
                    <a:p>
                      <a:pPr>
                        <a:spcBef>
                          <a:spcPts val="200"/>
                        </a:spcBef>
                        <a:spcAft>
                          <a:spcPts val="100"/>
                        </a:spcAft>
                      </a:pPr>
                      <a:r>
                        <a:rPr lang="en-US" sz="1800" dirty="0">
                          <a:effectLst/>
                        </a:rPr>
                        <a:t>10.1.3 </a:t>
                      </a:r>
                      <a:r>
                        <a:rPr lang="en-US" sz="1800" b="1" dirty="0">
                          <a:effectLst/>
                        </a:rPr>
                        <a:t>Trends</a:t>
                      </a:r>
                      <a:r>
                        <a:rPr lang="en-US" sz="1800" dirty="0">
                          <a:effectLst/>
                        </a:rPr>
                        <a:t> in the amount, distribution and, where possible, composition of </a:t>
                      </a:r>
                      <a:r>
                        <a:rPr lang="en-US" sz="1800" b="1" dirty="0">
                          <a:effectLst/>
                        </a:rPr>
                        <a:t>micro-particles</a:t>
                      </a:r>
                      <a:r>
                        <a:rPr lang="en-US" sz="1800" dirty="0">
                          <a:effectLst/>
                        </a:rPr>
                        <a:t> (in particular micro- plastics)</a:t>
                      </a:r>
                      <a:endParaRPr lang="en-US" sz="1800" dirty="0">
                        <a:effectLst/>
                        <a:latin typeface="Arial Narrow"/>
                        <a:ea typeface="Calibri"/>
                        <a:cs typeface="Times New Roman"/>
                      </a:endParaRPr>
                    </a:p>
                  </a:txBody>
                  <a:tcPr marL="57932" marR="57932" marT="0" marB="0"/>
                </a:tc>
              </a:tr>
              <a:tr h="617967">
                <a:tc>
                  <a:txBody>
                    <a:bodyPr/>
                    <a:lstStyle/>
                    <a:p>
                      <a:pPr>
                        <a:spcBef>
                          <a:spcPts val="200"/>
                        </a:spcBef>
                        <a:spcAft>
                          <a:spcPts val="100"/>
                        </a:spcAft>
                      </a:pPr>
                      <a:r>
                        <a:rPr lang="en-US" sz="1800">
                          <a:effectLst/>
                        </a:rPr>
                        <a:t>10.2. Impacts of litter on marine life</a:t>
                      </a:r>
                      <a:endParaRPr lang="en-US" sz="1800">
                        <a:effectLst/>
                        <a:latin typeface="Arial Narrow"/>
                        <a:ea typeface="Calibri"/>
                        <a:cs typeface="Times New Roman"/>
                      </a:endParaRPr>
                    </a:p>
                  </a:txBody>
                  <a:tcPr marL="57932" marR="57932" marT="0" marB="0"/>
                </a:tc>
                <a:tc>
                  <a:txBody>
                    <a:bodyPr/>
                    <a:lstStyle/>
                    <a:p>
                      <a:pPr>
                        <a:spcBef>
                          <a:spcPts val="200"/>
                        </a:spcBef>
                        <a:spcAft>
                          <a:spcPts val="100"/>
                        </a:spcAft>
                      </a:pPr>
                      <a:r>
                        <a:rPr lang="en-US" sz="1800" dirty="0">
                          <a:effectLst/>
                        </a:rPr>
                        <a:t>10.2.1 </a:t>
                      </a:r>
                      <a:r>
                        <a:rPr lang="en-US" sz="1800" b="1" dirty="0">
                          <a:effectLst/>
                        </a:rPr>
                        <a:t>Trends </a:t>
                      </a:r>
                      <a:r>
                        <a:rPr lang="en-US" sz="1800" dirty="0">
                          <a:effectLst/>
                        </a:rPr>
                        <a:t>in the amount and composition </a:t>
                      </a:r>
                      <a:r>
                        <a:rPr lang="en-US" sz="1800" b="0" dirty="0">
                          <a:effectLst/>
                        </a:rPr>
                        <a:t>of</a:t>
                      </a:r>
                      <a:r>
                        <a:rPr lang="en-US" sz="1800" b="1" dirty="0">
                          <a:effectLst/>
                        </a:rPr>
                        <a:t> litter ingested by marine animals </a:t>
                      </a:r>
                      <a:r>
                        <a:rPr lang="en-US" sz="1800" dirty="0">
                          <a:effectLst/>
                        </a:rPr>
                        <a:t>(e.g. stomach analysis)</a:t>
                      </a:r>
                      <a:endParaRPr lang="en-US" sz="1800" dirty="0">
                        <a:effectLst/>
                        <a:latin typeface="Arial Narrow"/>
                        <a:ea typeface="Calibri"/>
                        <a:cs typeface="Times New Roman"/>
                      </a:endParaRPr>
                    </a:p>
                  </a:txBody>
                  <a:tcPr marL="57932" marR="57932" marT="0" marB="0"/>
                </a:tc>
              </a:tr>
            </a:tbl>
          </a:graphicData>
        </a:graphic>
      </p:graphicFrame>
    </p:spTree>
    <p:extLst>
      <p:ext uri="{BB962C8B-B14F-4D97-AF65-F5344CB8AC3E}">
        <p14:creationId xmlns:p14="http://schemas.microsoft.com/office/powerpoint/2010/main" val="357694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79296" cy="922114"/>
          </a:xfrm>
        </p:spPr>
        <p:txBody>
          <a:bodyPr>
            <a:noAutofit/>
          </a:bodyPr>
          <a:lstStyle/>
          <a:p>
            <a:pPr algn="l"/>
            <a:r>
              <a:rPr lang="en-US" sz="2800" b="1" dirty="0" smtClean="0"/>
              <a:t>EU Marine Strategy Framework Directive </a:t>
            </a:r>
            <a:r>
              <a:rPr lang="en-US" sz="2000" dirty="0" smtClean="0"/>
              <a:t>(2008/56/EC) (MSFD)</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1196752"/>
            <a:ext cx="5616624" cy="5616624"/>
          </a:xfrm>
          <a:prstGeom prst="rect">
            <a:avLst/>
          </a:prstGeom>
        </p:spPr>
      </p:pic>
    </p:spTree>
    <p:extLst>
      <p:ext uri="{BB962C8B-B14F-4D97-AF65-F5344CB8AC3E}">
        <p14:creationId xmlns:p14="http://schemas.microsoft.com/office/powerpoint/2010/main" val="89024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48680"/>
            <a:ext cx="8579296" cy="864096"/>
          </a:xfrm>
        </p:spPr>
        <p:txBody>
          <a:bodyPr>
            <a:noAutofit/>
          </a:bodyPr>
          <a:lstStyle/>
          <a:p>
            <a:pPr algn="l"/>
            <a:r>
              <a:rPr lang="en-US" sz="2400" dirty="0" smtClean="0"/>
              <a:t>European </a:t>
            </a:r>
            <a:r>
              <a:rPr lang="en-US" sz="2400" dirty="0"/>
              <a:t>Commission’s </a:t>
            </a:r>
            <a:r>
              <a:rPr lang="en-US" sz="2400" b="1" i="1" dirty="0"/>
              <a:t>Assessment and Guidance of the first phase of implementation of MSFD </a:t>
            </a:r>
            <a:r>
              <a:rPr lang="en-US" sz="2400" dirty="0"/>
              <a:t>(February, 2014) </a:t>
            </a:r>
            <a:br>
              <a:rPr lang="en-US" sz="2400" dirty="0"/>
            </a:br>
            <a:endParaRPr lang="en-US" sz="2400" dirty="0"/>
          </a:p>
        </p:txBody>
      </p:sp>
      <p:sp>
        <p:nvSpPr>
          <p:cNvPr id="3" name="Content Placeholder 2"/>
          <p:cNvSpPr>
            <a:spLocks noGrp="1"/>
          </p:cNvSpPr>
          <p:nvPr>
            <p:ph idx="1"/>
          </p:nvPr>
        </p:nvSpPr>
        <p:spPr>
          <a:xfrm>
            <a:off x="179512" y="1628800"/>
            <a:ext cx="8856984" cy="4968552"/>
          </a:xfrm>
        </p:spPr>
        <p:txBody>
          <a:bodyPr>
            <a:normAutofit/>
          </a:bodyPr>
          <a:lstStyle/>
          <a:p>
            <a:pPr marL="0" indent="0">
              <a:buNone/>
            </a:pPr>
            <a:r>
              <a:rPr lang="en-US" sz="2400" b="1" dirty="0" smtClean="0"/>
              <a:t>General assessment / comment</a:t>
            </a:r>
            <a:r>
              <a:rPr lang="hr-HR" sz="2400" b="1" dirty="0" smtClean="0"/>
              <a:t>s</a:t>
            </a:r>
            <a:r>
              <a:rPr lang="en-US" sz="2400" b="1" dirty="0" smtClean="0"/>
              <a:t>:</a:t>
            </a:r>
          </a:p>
          <a:p>
            <a:r>
              <a:rPr lang="en-US" sz="2000" dirty="0" smtClean="0"/>
              <a:t>important step forward, but significant shortcomings</a:t>
            </a:r>
          </a:p>
          <a:p>
            <a:r>
              <a:rPr lang="en-US" sz="2000" dirty="0" smtClean="0"/>
              <a:t>significant differences in quality of reporting (across countries, across descriptors) … even the best-performing MS still have to address specific shortcomings</a:t>
            </a:r>
          </a:p>
          <a:p>
            <a:r>
              <a:rPr lang="en-US" sz="2000" dirty="0" smtClean="0"/>
              <a:t>E.g.</a:t>
            </a:r>
            <a:r>
              <a:rPr lang="hr-HR" sz="2000" dirty="0" smtClean="0"/>
              <a:t>1</a:t>
            </a:r>
            <a:r>
              <a:rPr lang="en-US" sz="2000" dirty="0" smtClean="0"/>
              <a:t>: the logical link between the initial assessment (the point of departure), the determination of GES (the final objective) and the targets (the effort needed to reach the objective, starting from the point of departure) has not been recognized by all</a:t>
            </a:r>
          </a:p>
          <a:p>
            <a:r>
              <a:rPr lang="hr-HR" sz="2000" dirty="0" smtClean="0"/>
              <a:t>E.g.2: </a:t>
            </a:r>
            <a:r>
              <a:rPr lang="en-US" sz="2000" dirty="0" smtClean="0"/>
              <a:t>insufficient regional cooperation … “</a:t>
            </a:r>
            <a:r>
              <a:rPr lang="en-US" sz="2000" i="1" dirty="0" smtClean="0"/>
              <a:t>regional cooperation must be at the very heart of MSFD implementation, and influence national implementation processes, rather than the other way around</a:t>
            </a:r>
            <a:r>
              <a:rPr lang="en-US" sz="2000" dirty="0" smtClean="0"/>
              <a:t>”</a:t>
            </a:r>
          </a:p>
        </p:txBody>
      </p:sp>
    </p:spTree>
    <p:extLst>
      <p:ext uri="{BB962C8B-B14F-4D97-AF65-F5344CB8AC3E}">
        <p14:creationId xmlns:p14="http://schemas.microsoft.com/office/powerpoint/2010/main" val="494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90662"/>
            <a:ext cx="8579296" cy="706090"/>
          </a:xfrm>
        </p:spPr>
        <p:txBody>
          <a:bodyPr>
            <a:noAutofit/>
          </a:bodyPr>
          <a:lstStyle/>
          <a:p>
            <a:pPr marL="0" indent="0" algn="l"/>
            <a:r>
              <a:rPr lang="en-US" sz="2400" dirty="0" smtClean="0"/>
              <a:t>European Commission’s </a:t>
            </a:r>
            <a:r>
              <a:rPr lang="en-US" sz="2400" b="1" i="1" dirty="0" smtClean="0"/>
              <a:t>Assessment and Guidance of the first phase of implementation of MSFD </a:t>
            </a:r>
            <a:r>
              <a:rPr lang="en-US" sz="2400" dirty="0" smtClean="0"/>
              <a:t>(February, 2014) (cont.) </a:t>
            </a:r>
            <a:endParaRPr lang="en-US" sz="2400" dirty="0"/>
          </a:p>
        </p:txBody>
      </p:sp>
      <p:sp>
        <p:nvSpPr>
          <p:cNvPr id="3" name="Content Placeholder 2"/>
          <p:cNvSpPr>
            <a:spLocks noGrp="1"/>
          </p:cNvSpPr>
          <p:nvPr>
            <p:ph idx="1"/>
          </p:nvPr>
        </p:nvSpPr>
        <p:spPr>
          <a:xfrm>
            <a:off x="179512" y="1628800"/>
            <a:ext cx="8856984" cy="4608512"/>
          </a:xfrm>
        </p:spPr>
        <p:txBody>
          <a:bodyPr>
            <a:normAutofit/>
          </a:bodyPr>
          <a:lstStyle/>
          <a:p>
            <a:pPr marL="0" indent="0">
              <a:buNone/>
            </a:pPr>
            <a:r>
              <a:rPr lang="en-US" sz="2400" b="1" dirty="0" smtClean="0"/>
              <a:t>Regarding the GES descriptor 10</a:t>
            </a:r>
            <a:r>
              <a:rPr lang="hr-HR" sz="2400" b="1" dirty="0" smtClean="0"/>
              <a:t>:</a:t>
            </a:r>
            <a:r>
              <a:rPr lang="en-US" sz="2400" b="1" dirty="0" smtClean="0"/>
              <a:t> </a:t>
            </a:r>
          </a:p>
          <a:p>
            <a:r>
              <a:rPr lang="hr-HR" sz="2000" b="1" dirty="0" smtClean="0"/>
              <a:t>… </a:t>
            </a:r>
            <a:r>
              <a:rPr lang="en-US" sz="2000" dirty="0"/>
              <a:t>situation </a:t>
            </a:r>
            <a:r>
              <a:rPr lang="en-US" sz="2000" b="1" dirty="0"/>
              <a:t>even less satisfactory than on average</a:t>
            </a:r>
            <a:r>
              <a:rPr lang="en-US" sz="2000" dirty="0"/>
              <a:t>, </a:t>
            </a:r>
            <a:endParaRPr lang="hr-HR" sz="2000" dirty="0" smtClean="0"/>
          </a:p>
          <a:p>
            <a:r>
              <a:rPr lang="hr-HR" sz="2000" dirty="0" smtClean="0"/>
              <a:t>… </a:t>
            </a:r>
            <a:r>
              <a:rPr lang="en-US" sz="2000" dirty="0" smtClean="0"/>
              <a:t>due </a:t>
            </a:r>
            <a:r>
              <a:rPr lang="en-US" sz="2000" dirty="0"/>
              <a:t>to the fact that ML issue has got due attention only recently</a:t>
            </a:r>
            <a:r>
              <a:rPr lang="hr-HR" sz="2000" dirty="0"/>
              <a:t>; </a:t>
            </a:r>
            <a:r>
              <a:rPr lang="en-US" sz="2000" b="1" dirty="0"/>
              <a:t>available data is scarce, spotty in time and spatial coverage</a:t>
            </a:r>
            <a:r>
              <a:rPr lang="en-US" sz="2000" dirty="0"/>
              <a:t>, </a:t>
            </a:r>
            <a:endParaRPr lang="hr-HR" sz="2000" dirty="0" smtClean="0"/>
          </a:p>
          <a:p>
            <a:r>
              <a:rPr lang="hr-HR" sz="2000" dirty="0" smtClean="0"/>
              <a:t>… </a:t>
            </a:r>
            <a:r>
              <a:rPr lang="en-US" sz="2000" dirty="0"/>
              <a:t>which </a:t>
            </a:r>
            <a:r>
              <a:rPr lang="en-US" sz="2000" b="1" dirty="0"/>
              <a:t>does not allow sound determination of GES baselines and targets</a:t>
            </a:r>
            <a:r>
              <a:rPr lang="en-US" sz="2000" dirty="0"/>
              <a:t>. </a:t>
            </a:r>
            <a:r>
              <a:rPr lang="hr-HR" sz="2000" dirty="0"/>
              <a:t>… </a:t>
            </a:r>
            <a:endParaRPr lang="hr-HR" sz="2000" dirty="0" smtClean="0"/>
          </a:p>
          <a:p>
            <a:r>
              <a:rPr lang="en-US" sz="2000" b="1" u="sng" dirty="0" smtClean="0"/>
              <a:t>harmonized </a:t>
            </a:r>
            <a:r>
              <a:rPr lang="en-US" sz="2000" b="1" u="sng" dirty="0"/>
              <a:t>monitoring</a:t>
            </a:r>
            <a:r>
              <a:rPr lang="en-US" sz="2000" dirty="0"/>
              <a:t> which will allow gathering of reliable data on various aspects of ML issue is of the </a:t>
            </a:r>
            <a:r>
              <a:rPr lang="en-US" sz="2000" b="1" u="sng" dirty="0"/>
              <a:t>highest </a:t>
            </a:r>
            <a:r>
              <a:rPr lang="en-US" sz="2000" b="1" u="sng" dirty="0" smtClean="0"/>
              <a:t>priority</a:t>
            </a:r>
            <a:r>
              <a:rPr lang="en-US" sz="2000" dirty="0" smtClean="0"/>
              <a:t>  </a:t>
            </a:r>
            <a:endParaRPr lang="en-US" sz="2000" dirty="0"/>
          </a:p>
          <a:p>
            <a:r>
              <a:rPr lang="en-US" sz="2000" dirty="0" smtClean="0"/>
              <a:t>“</a:t>
            </a:r>
            <a:r>
              <a:rPr lang="en-US" sz="2000" i="1" dirty="0"/>
              <a:t>the need for a coordinated, consistent, coherent and comparable monitoring within marine regions, which can only take place through improved regional cooperation on monitoring</a:t>
            </a:r>
            <a:r>
              <a:rPr lang="en-US" sz="2000" dirty="0"/>
              <a:t>” </a:t>
            </a:r>
            <a:r>
              <a:rPr lang="en-US" sz="2000" dirty="0" smtClean="0"/>
              <a:t> </a:t>
            </a:r>
            <a:endParaRPr lang="hr-HR" sz="2000" dirty="0" smtClean="0"/>
          </a:p>
          <a:p>
            <a:r>
              <a:rPr lang="en-US" sz="2000" dirty="0"/>
              <a:t>ML has been singled out as one of the particular topics where more of the regional and sub-regional coordination is needed</a:t>
            </a:r>
            <a:r>
              <a:rPr lang="en-US" sz="2000" dirty="0" smtClean="0"/>
              <a:t> </a:t>
            </a:r>
          </a:p>
          <a:p>
            <a:endParaRPr lang="en-US" sz="2000" dirty="0"/>
          </a:p>
        </p:txBody>
      </p:sp>
    </p:spTree>
    <p:extLst>
      <p:ext uri="{BB962C8B-B14F-4D97-AF65-F5344CB8AC3E}">
        <p14:creationId xmlns:p14="http://schemas.microsoft.com/office/powerpoint/2010/main" val="3652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579296" cy="1224136"/>
          </a:xfrm>
        </p:spPr>
        <p:txBody>
          <a:bodyPr>
            <a:noAutofit/>
          </a:bodyPr>
          <a:lstStyle/>
          <a:p>
            <a:pPr algn="l"/>
            <a:r>
              <a:rPr lang="en-US" sz="2400" b="1" dirty="0"/>
              <a:t>Regional Plan on Marine Litter Management in the Mediterranean </a:t>
            </a:r>
            <a:r>
              <a:rPr lang="en-US" sz="2400" dirty="0" smtClean="0"/>
              <a:t>in the Framework of Article 15 of the Land Based Sources Protocol (adopted December 2013, in force since June 2014)</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541816637"/>
              </p:ext>
            </p:extLst>
          </p:nvPr>
        </p:nvGraphicFramePr>
        <p:xfrm>
          <a:off x="251520" y="1772816"/>
          <a:ext cx="8208911" cy="4608510"/>
        </p:xfrm>
        <a:graphic>
          <a:graphicData uri="http://schemas.openxmlformats.org/drawingml/2006/table">
            <a:tbl>
              <a:tblPr firstRow="1" firstCol="1" bandRow="1">
                <a:tableStyleId>{5C22544A-7EE6-4342-B048-85BDC9FD1C3A}</a:tableStyleId>
              </a:tblPr>
              <a:tblGrid>
                <a:gridCol w="5400600"/>
                <a:gridCol w="1512168"/>
                <a:gridCol w="1296143"/>
              </a:tblGrid>
              <a:tr h="752410">
                <a:tc>
                  <a:txBody>
                    <a:bodyPr/>
                    <a:lstStyle/>
                    <a:p>
                      <a:pPr>
                        <a:spcBef>
                          <a:spcPts val="200"/>
                        </a:spcBef>
                        <a:spcAft>
                          <a:spcPts val="100"/>
                        </a:spcAft>
                      </a:pPr>
                      <a:r>
                        <a:rPr lang="en-US" sz="2000" dirty="0">
                          <a:effectLst/>
                        </a:rPr>
                        <a:t>MEASURE</a:t>
                      </a:r>
                      <a:endParaRPr lang="en-US" sz="2000" dirty="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MSFD</a:t>
                      </a:r>
                      <a:endParaRPr lang="en-US" sz="2000" dirty="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MED RP</a:t>
                      </a:r>
                      <a:endParaRPr lang="en-US" sz="2000" dirty="0">
                        <a:effectLst/>
                        <a:latin typeface="Arial Narrow"/>
                        <a:ea typeface="Calibri"/>
                        <a:cs typeface="Times New Roman"/>
                      </a:endParaRPr>
                    </a:p>
                  </a:txBody>
                  <a:tcPr marL="68580" marR="68580" marT="0" marB="0"/>
                </a:tc>
              </a:tr>
              <a:tr h="376205">
                <a:tc>
                  <a:txBody>
                    <a:bodyPr/>
                    <a:lstStyle/>
                    <a:p>
                      <a:pPr>
                        <a:spcBef>
                          <a:spcPts val="200"/>
                        </a:spcBef>
                        <a:spcAft>
                          <a:spcPts val="100"/>
                        </a:spcAft>
                      </a:pPr>
                      <a:r>
                        <a:rPr lang="en-US" sz="2000" dirty="0">
                          <a:effectLst/>
                        </a:rPr>
                        <a:t>Assessment</a:t>
                      </a:r>
                      <a:endParaRPr lang="en-US" sz="2000" dirty="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2012</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2016</a:t>
                      </a:r>
                      <a:endParaRPr lang="en-US" sz="2000" dirty="0">
                        <a:effectLst/>
                        <a:latin typeface="Arial Narrow"/>
                        <a:ea typeface="Calibri"/>
                        <a:cs typeface="Times New Roman"/>
                      </a:endParaRPr>
                    </a:p>
                  </a:txBody>
                  <a:tcPr marL="68580" marR="68580" marT="0" marB="0"/>
                </a:tc>
              </a:tr>
              <a:tr h="376205">
                <a:tc>
                  <a:txBody>
                    <a:bodyPr/>
                    <a:lstStyle/>
                    <a:p>
                      <a:pPr>
                        <a:spcBef>
                          <a:spcPts val="200"/>
                        </a:spcBef>
                        <a:spcAft>
                          <a:spcPts val="100"/>
                        </a:spcAft>
                      </a:pPr>
                      <a:r>
                        <a:rPr lang="en-US" sz="2000">
                          <a:effectLst/>
                        </a:rPr>
                        <a:t>Monitoring</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2014</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2017</a:t>
                      </a:r>
                      <a:endParaRPr lang="en-US" sz="2000" dirty="0">
                        <a:effectLst/>
                        <a:latin typeface="Arial Narrow"/>
                        <a:ea typeface="Calibri"/>
                        <a:cs typeface="Times New Roman"/>
                      </a:endParaRPr>
                    </a:p>
                  </a:txBody>
                  <a:tcPr marL="68580" marR="68580" marT="0" marB="0"/>
                </a:tc>
              </a:tr>
              <a:tr h="752410">
                <a:tc>
                  <a:txBody>
                    <a:bodyPr/>
                    <a:lstStyle/>
                    <a:p>
                      <a:pPr>
                        <a:spcBef>
                          <a:spcPts val="200"/>
                        </a:spcBef>
                        <a:spcAft>
                          <a:spcPts val="100"/>
                        </a:spcAft>
                      </a:pPr>
                      <a:r>
                        <a:rPr lang="en-US" sz="2000" dirty="0">
                          <a:solidFill>
                            <a:srgbClr val="FFFF00"/>
                          </a:solidFill>
                          <a:effectLst/>
                        </a:rPr>
                        <a:t>Program of measures / Revision of LSB NAPs with integrated ML measures / considerations</a:t>
                      </a:r>
                      <a:endParaRPr lang="en-US" sz="2000" dirty="0">
                        <a:solidFill>
                          <a:srgbClr val="FFFF00"/>
                        </a:solidFill>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b="1" dirty="0">
                          <a:effectLst/>
                        </a:rPr>
                        <a:t>2015</a:t>
                      </a:r>
                      <a:endParaRPr lang="en-US" sz="2000" b="1" dirty="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b="1" dirty="0">
                          <a:effectLst/>
                        </a:rPr>
                        <a:t>2015</a:t>
                      </a:r>
                      <a:endParaRPr lang="en-US" sz="2000" b="1" dirty="0">
                        <a:effectLst/>
                        <a:latin typeface="Arial Narrow"/>
                        <a:ea typeface="Calibri"/>
                        <a:cs typeface="Times New Roman"/>
                      </a:endParaRPr>
                    </a:p>
                  </a:txBody>
                  <a:tcPr marL="68580" marR="68580" marT="0" marB="0"/>
                </a:tc>
              </a:tr>
              <a:tr h="752410">
                <a:tc>
                  <a:txBody>
                    <a:bodyPr/>
                    <a:lstStyle/>
                    <a:p>
                      <a:pPr>
                        <a:spcBef>
                          <a:spcPts val="200"/>
                        </a:spcBef>
                        <a:spcAft>
                          <a:spcPts val="100"/>
                        </a:spcAft>
                      </a:pPr>
                      <a:r>
                        <a:rPr lang="en-US" sz="2000" dirty="0">
                          <a:effectLst/>
                        </a:rPr>
                        <a:t>Implementation of measures</a:t>
                      </a:r>
                      <a:endParaRPr lang="en-US" sz="2000" dirty="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2016</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2017/2020</a:t>
                      </a:r>
                      <a:endParaRPr lang="en-US" sz="2000" dirty="0">
                        <a:effectLst/>
                        <a:latin typeface="Arial Narrow"/>
                        <a:ea typeface="Calibri"/>
                        <a:cs typeface="Times New Roman"/>
                      </a:endParaRPr>
                    </a:p>
                  </a:txBody>
                  <a:tcPr marL="68580" marR="68580" marT="0" marB="0"/>
                </a:tc>
              </a:tr>
              <a:tr h="846460">
                <a:tc>
                  <a:txBody>
                    <a:bodyPr/>
                    <a:lstStyle/>
                    <a:p>
                      <a:pPr>
                        <a:spcBef>
                          <a:spcPts val="200"/>
                        </a:spcBef>
                        <a:spcAft>
                          <a:spcPts val="100"/>
                        </a:spcAft>
                      </a:pPr>
                      <a:r>
                        <a:rPr lang="en-US" sz="2000">
                          <a:effectLst/>
                        </a:rPr>
                        <a:t>Programs of removal and environmentally sound</a:t>
                      </a:r>
                    </a:p>
                    <a:p>
                      <a:pPr>
                        <a:spcBef>
                          <a:spcPts val="200"/>
                        </a:spcBef>
                        <a:spcAft>
                          <a:spcPts val="100"/>
                        </a:spcAft>
                      </a:pPr>
                      <a:r>
                        <a:rPr lang="en-US" sz="2000">
                          <a:effectLst/>
                        </a:rPr>
                        <a:t>disposal of existing marine litter;</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2016</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2019</a:t>
                      </a:r>
                      <a:endParaRPr lang="en-US" sz="2000" dirty="0">
                        <a:effectLst/>
                        <a:latin typeface="Arial Narrow"/>
                        <a:ea typeface="Calibri"/>
                        <a:cs typeface="Times New Roman"/>
                      </a:endParaRPr>
                    </a:p>
                  </a:txBody>
                  <a:tcPr marL="68580" marR="68580" marT="0" marB="0"/>
                </a:tc>
              </a:tr>
              <a:tr h="376205">
                <a:tc>
                  <a:txBody>
                    <a:bodyPr/>
                    <a:lstStyle/>
                    <a:p>
                      <a:pPr>
                        <a:spcBef>
                          <a:spcPts val="200"/>
                        </a:spcBef>
                        <a:spcAft>
                          <a:spcPts val="100"/>
                        </a:spcAft>
                      </a:pPr>
                      <a:r>
                        <a:rPr lang="en-US" sz="2000">
                          <a:effectLst/>
                        </a:rPr>
                        <a:t>Awareness raising and education programs</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2015</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 </a:t>
                      </a:r>
                      <a:endParaRPr lang="en-US" sz="2000" dirty="0">
                        <a:effectLst/>
                        <a:latin typeface="Arial Narrow"/>
                        <a:ea typeface="Calibri"/>
                        <a:cs typeface="Times New Roman"/>
                      </a:endParaRPr>
                    </a:p>
                  </a:txBody>
                  <a:tcPr marL="68580" marR="68580" marT="0" marB="0"/>
                </a:tc>
              </a:tr>
              <a:tr h="376205">
                <a:tc>
                  <a:txBody>
                    <a:bodyPr/>
                    <a:lstStyle/>
                    <a:p>
                      <a:pPr>
                        <a:spcBef>
                          <a:spcPts val="200"/>
                        </a:spcBef>
                        <a:spcAft>
                          <a:spcPts val="100"/>
                        </a:spcAft>
                      </a:pPr>
                      <a:r>
                        <a:rPr lang="en-US" sz="2000">
                          <a:effectLst/>
                        </a:rPr>
                        <a:t>Objective Good environmental status</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a:effectLst/>
                        </a:rPr>
                        <a:t>2020</a:t>
                      </a:r>
                      <a:endParaRPr lang="en-US" sz="2000">
                        <a:effectLst/>
                        <a:latin typeface="Arial Narrow"/>
                        <a:ea typeface="Calibri"/>
                        <a:cs typeface="Times New Roman"/>
                      </a:endParaRPr>
                    </a:p>
                  </a:txBody>
                  <a:tcPr marL="68580" marR="68580" marT="0" marB="0"/>
                </a:tc>
                <a:tc>
                  <a:txBody>
                    <a:bodyPr/>
                    <a:lstStyle/>
                    <a:p>
                      <a:pPr algn="ctr">
                        <a:spcBef>
                          <a:spcPts val="200"/>
                        </a:spcBef>
                        <a:spcAft>
                          <a:spcPts val="100"/>
                        </a:spcAft>
                      </a:pPr>
                      <a:r>
                        <a:rPr lang="en-US" sz="2000" dirty="0">
                          <a:effectLst/>
                        </a:rPr>
                        <a:t> </a:t>
                      </a:r>
                      <a:endParaRPr lang="en-US" sz="2000" dirty="0">
                        <a:effectLst/>
                        <a:latin typeface="Arial Narrow"/>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13144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580</Words>
  <Application>Microsoft Office PowerPoint</Application>
  <PresentationFormat>On-screen Show (4:3)</PresentationFormat>
  <Paragraphs>57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ML management within the MSFD framework: current status and recommendations </vt:lpstr>
      <vt:lpstr>EU Marine Strategy Framework Directive (2008/56/EC) (MSFD)</vt:lpstr>
      <vt:lpstr>EU Marine Strategy Framework Directive (2008/56/EC) (MSFD)</vt:lpstr>
      <vt:lpstr>European Commission’s Assessment and Guidance of the first phase of implementation of MSFD (February, 2014)  </vt:lpstr>
      <vt:lpstr>European Commission’s Assessment and Guidance of the first phase of implementation of MSFD (February, 2014) (cont.) </vt:lpstr>
      <vt:lpstr>Regional Plan on Marine Litter Management in the Mediterranean in the Framework of Article 15 of the Land Based Sources Protocol (adopted December 2013, in force since June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Ognjen</dc:creator>
  <cp:lastModifiedBy>Ognjen</cp:lastModifiedBy>
  <cp:revision>23</cp:revision>
  <dcterms:created xsi:type="dcterms:W3CDTF">2015-03-23T13:18:14Z</dcterms:created>
  <dcterms:modified xsi:type="dcterms:W3CDTF">2015-04-08T15:11:18Z</dcterms:modified>
</cp:coreProperties>
</file>