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1C5705-01AF-40E9-91FA-224E92C3CEFC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6F09D9-0769-43BB-BC20-BDD42983C3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9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F9E73-7279-4AFF-AF76-E7710E78AA50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1744-ACAA-4668-95A4-F744C94C836E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5D13-3427-47F0-A683-655656E794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75CA-26FD-4F97-AB79-8BF5EF45B60E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2AC0-51F0-44D3-9C22-27F55F2945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844-832B-4D09-87AC-C430071BF48A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7CDE-7E9A-4FFA-A545-2A6AA09951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373F-10BB-46E4-B0F8-BBD617200428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856D-A4DE-4BFA-8C5D-A2E9045F53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1949-27CC-49D8-9A54-EB4972EA5BE2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F762-2368-4FCE-9F50-6BCB01CE13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5E07-0745-49E9-ACCF-C636E58D17FA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134C-D9F0-4ECF-8219-F804704396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62F1-DBB0-4F48-8C38-5546CA541521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49B9-B223-4F1E-BF52-872B34D31C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5C70-DFBD-4FBB-BCAE-49841DDA261E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8798-7D62-4A07-90AC-88060B8493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7B95-DC84-4DB5-9483-B909807C66BB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E14D-90C6-4BAF-A43F-80CA4E84CC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725E-5794-42FF-BEC2-E49737F350AF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AFEB-86C8-42E3-A656-0789EC903A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D9C2-A0C6-47CA-BA67-1F5FCBA49BE6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08CB-7A5E-4C66-8CBE-179955A055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51453EA3-2217-4F9D-B740-731D8A0213C0}" type="datetimeFigureOut">
              <a:rPr lang="hr-HR"/>
              <a:pPr>
                <a:defRPr/>
              </a:pPr>
              <a:t>8.4.2015.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24C00229-ED65-43EB-A37C-4552638938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8"/>
          <p:cNvSpPr>
            <a:spLocks noGrp="1"/>
          </p:cNvSpPr>
          <p:nvPr>
            <p:ph type="title"/>
          </p:nvPr>
        </p:nvSpPr>
        <p:spPr>
          <a:xfrm>
            <a:off x="727075" y="2708275"/>
            <a:ext cx="7772400" cy="925513"/>
          </a:xfrm>
        </p:spPr>
        <p:txBody>
          <a:bodyPr/>
          <a:lstStyle/>
          <a:p>
            <a:pPr algn="ctr" eaLnBrk="1" hangingPunct="1"/>
            <a:r>
              <a:rPr lang="en-US" sz="3500" cap="none" dirty="0" smtClean="0">
                <a:solidFill>
                  <a:srgbClr val="00B050"/>
                </a:solidFill>
              </a:rPr>
              <a:t>„</a:t>
            </a:r>
            <a:r>
              <a:rPr lang="en-US" sz="3500" cap="none" dirty="0" smtClean="0">
                <a:solidFill>
                  <a:srgbClr val="00B050"/>
                </a:solidFill>
                <a:latin typeface="Arial" charset="0"/>
              </a:rPr>
              <a:t>Experiences </a:t>
            </a:r>
            <a:r>
              <a:rPr lang="hr-HR" sz="3500" cap="none" dirty="0" smtClean="0">
                <a:solidFill>
                  <a:srgbClr val="00B050"/>
                </a:solidFill>
                <a:latin typeface="Arial" charset="0"/>
              </a:rPr>
              <a:t>with marine litter monitoring within the framework of DeFishGear project</a:t>
            </a:r>
            <a:r>
              <a:rPr lang="en-US" sz="3500" cap="none" dirty="0" smtClean="0">
                <a:solidFill>
                  <a:srgbClr val="00B050"/>
                </a:solidFill>
              </a:rPr>
              <a:t>”</a:t>
            </a:r>
          </a:p>
        </p:txBody>
      </p:sp>
      <p:sp>
        <p:nvSpPr>
          <p:cNvPr id="14338" name="Text Placeholder 19"/>
          <p:cNvSpPr>
            <a:spLocks noGrp="1"/>
          </p:cNvSpPr>
          <p:nvPr>
            <p:ph type="body" idx="1"/>
          </p:nvPr>
        </p:nvSpPr>
        <p:spPr>
          <a:xfrm>
            <a:off x="727075" y="2060575"/>
            <a:ext cx="7772400" cy="546100"/>
          </a:xfrm>
        </p:spPr>
        <p:txBody>
          <a:bodyPr/>
          <a:lstStyle/>
          <a:p>
            <a:pPr algn="ctr" eaLnBrk="1" hangingPunct="1"/>
            <a:r>
              <a:rPr lang="hr-HR" smtClean="0">
                <a:solidFill>
                  <a:srgbClr val="0070C0"/>
                </a:solidFill>
                <a:latin typeface="Arial" charset="0"/>
              </a:rPr>
              <a:t>Association for Environment, Nature and Sustainable Development Sunce</a:t>
            </a:r>
          </a:p>
        </p:txBody>
      </p:sp>
      <p:pic>
        <p:nvPicPr>
          <p:cNvPr id="14340" name="Picture 9" descr="sunce_logo_prozirni_bez_teks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10080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596188" y="44450"/>
            <a:ext cx="14398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732588" y="50133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>
                <a:solidFill>
                  <a:srgbClr val="0070C0"/>
                </a:solidFill>
              </a:rPr>
              <a:t>Mosor Prvan</a:t>
            </a:r>
          </a:p>
        </p:txBody>
      </p:sp>
      <p:pic>
        <p:nvPicPr>
          <p:cNvPr id="14345" name="Picture 9" descr="IZOR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92150"/>
            <a:ext cx="1116013" cy="482600"/>
          </a:xfrm>
          <a:prstGeom prst="rect">
            <a:avLst/>
          </a:prstGeom>
          <a:noFill/>
        </p:spPr>
      </p:pic>
      <p:pic>
        <p:nvPicPr>
          <p:cNvPr id="14346" name="Picture 10" descr="Memo za DeFishGear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805488"/>
            <a:ext cx="3978275" cy="62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0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83088"/>
          </a:xfrm>
        </p:spPr>
        <p:txBody>
          <a:bodyPr/>
          <a:lstStyle/>
          <a:p>
            <a:pPr marL="0" indent="0" eaLnBrk="1" hangingPunct="1"/>
            <a:r>
              <a:rPr lang="en-US" sz="2000" dirty="0" smtClean="0">
                <a:latin typeface="Arial" charset="0"/>
              </a:rPr>
              <a:t> founded in 1998</a:t>
            </a:r>
          </a:p>
          <a:p>
            <a:pPr marL="0" indent="0" eaLnBrk="1" hangingPunct="1"/>
            <a:endParaRPr lang="en-US" sz="2000" dirty="0" smtClean="0">
              <a:latin typeface="Arial" charset="0"/>
            </a:endParaRPr>
          </a:p>
          <a:p>
            <a:pPr marL="0" indent="0" eaLnBrk="1" hangingPunct="1"/>
            <a:r>
              <a:rPr lang="en-US" sz="2000" dirty="0" smtClean="0">
                <a:latin typeface="Arial" charset="0"/>
              </a:rPr>
              <a:t> one of the leading organizations for the protection of nature and environment in Croatia</a:t>
            </a:r>
          </a:p>
          <a:p>
            <a:pPr marL="0" indent="0" eaLnBrk="1" hangingPunct="1"/>
            <a:endParaRPr lang="en-US" sz="2000" dirty="0" smtClean="0">
              <a:latin typeface="Arial" charset="0"/>
            </a:endParaRPr>
          </a:p>
          <a:p>
            <a:pPr marL="0" indent="0" eaLnBrk="1" hangingPunct="1"/>
            <a:r>
              <a:rPr lang="en-US" sz="2000" dirty="0" smtClean="0">
                <a:latin typeface="Arial" charset="0"/>
              </a:rPr>
              <a:t> present at national and international level (mainly in the region)</a:t>
            </a:r>
          </a:p>
          <a:p>
            <a:pPr marL="0" indent="0" eaLnBrk="1" hangingPunct="1"/>
            <a:endParaRPr lang="en-US" sz="2000" dirty="0" smtClean="0">
              <a:latin typeface="Arial" charset="0"/>
            </a:endParaRPr>
          </a:p>
          <a:p>
            <a:pPr marL="0" indent="0" eaLnBrk="1" hangingPunct="1"/>
            <a:r>
              <a:rPr lang="en-US" sz="2000" dirty="0" smtClean="0">
                <a:latin typeface="Arial" charset="0"/>
              </a:rPr>
              <a:t> responsible waste management, efficient PA management, sustainable tourism</a:t>
            </a:r>
            <a:r>
              <a:rPr lang="hr-HR" sz="2000" smtClean="0">
                <a:latin typeface="Arial" charset="0"/>
              </a:rPr>
              <a:t> in PAs</a:t>
            </a:r>
            <a:r>
              <a:rPr lang="en-US" sz="2000" smtClean="0">
                <a:latin typeface="Arial" charset="0"/>
              </a:rPr>
              <a:t>, sustainable use of natural resources, conservation policy, environmental education,…</a:t>
            </a:r>
          </a:p>
        </p:txBody>
      </p:sp>
      <p:sp>
        <p:nvSpPr>
          <p:cNvPr id="16386" name="Title 9"/>
          <p:cNvSpPr txBox="1">
            <a:spLocks/>
          </p:cNvSpPr>
          <p:nvPr/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ABOUT US: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0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383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hr-HR" sz="1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r-HR" sz="2000" smtClean="0">
                <a:latin typeface="Arial" charset="0"/>
              </a:rPr>
              <a:t>Contracted by IOF for </a:t>
            </a:r>
            <a:r>
              <a:rPr lang="en-US" sz="2000" smtClean="0">
                <a:latin typeface="Arial" charset="0"/>
              </a:rPr>
              <a:t>WP 4 – Marine litter assessment</a:t>
            </a:r>
          </a:p>
          <a:p>
            <a:pPr marL="0" indent="0" eaLnBrk="1" hangingPunct="1">
              <a:buFont typeface="Arial" charset="0"/>
              <a:buNone/>
            </a:pPr>
            <a:endParaRPr lang="hr-HR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0" indent="0" eaLnBrk="1" hangingPunct="1"/>
            <a:r>
              <a:rPr lang="en-US" sz="2000" smtClean="0">
                <a:latin typeface="Arial" charset="0"/>
              </a:rPr>
              <a:t> </a:t>
            </a:r>
            <a:r>
              <a:rPr lang="hr-HR" sz="2000" smtClean="0">
                <a:latin typeface="Arial" charset="0"/>
              </a:rPr>
              <a:t>Marine litter monitoring (beaches, sea surface, sea bottom)</a:t>
            </a:r>
          </a:p>
          <a:p>
            <a:pPr marL="0" indent="0" eaLnBrk="1" hangingPunct="1"/>
            <a:endParaRPr lang="hr-HR" sz="2000" smtClean="0">
              <a:latin typeface="Arial" charset="0"/>
            </a:endParaRPr>
          </a:p>
          <a:p>
            <a:pPr marL="0" indent="0" eaLnBrk="1" hangingPunct="1"/>
            <a:r>
              <a:rPr lang="hr-HR" sz="2000" smtClean="0">
                <a:latin typeface="Arial" charset="0"/>
              </a:rPr>
              <a:t> Volunteer mobilization and education</a:t>
            </a:r>
          </a:p>
          <a:p>
            <a:pPr marL="0" indent="0" eaLnBrk="1" hangingPunct="1"/>
            <a:endParaRPr lang="hr-HR" sz="2000" smtClean="0">
              <a:latin typeface="Arial" charset="0"/>
            </a:endParaRPr>
          </a:p>
          <a:p>
            <a:pPr marL="0" indent="0" eaLnBrk="1" hangingPunct="1"/>
            <a:r>
              <a:rPr lang="hr-HR" sz="2000" smtClean="0">
                <a:latin typeface="Arial" charset="0"/>
              </a:rPr>
              <a:t> Public awareness raising (media, social media, video, posters,…)</a:t>
            </a:r>
            <a:endParaRPr lang="en-US" sz="2000" smtClean="0">
              <a:latin typeface="Arial" charset="0"/>
            </a:endParaRPr>
          </a:p>
          <a:p>
            <a:pPr marL="0" indent="0" eaLnBrk="1" hangingPunct="1"/>
            <a:endParaRPr lang="en-US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r-HR" sz="1800" smtClean="0">
                <a:latin typeface="Arial" charset="0"/>
              </a:rPr>
              <a:t> </a:t>
            </a:r>
            <a:endParaRPr lang="en-US" sz="1800" smtClean="0">
              <a:latin typeface="Arial" charset="0"/>
            </a:endParaRPr>
          </a:p>
        </p:txBody>
      </p:sp>
      <p:sp>
        <p:nvSpPr>
          <p:cNvPr id="18434" name="Title 9"/>
          <p:cNvSpPr txBox="1">
            <a:spLocks/>
          </p:cNvSpPr>
          <p:nvPr/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ROLE IN DEFISHGEAR PROJECT: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 descr="Karta_srednje_Dalmacije_s_vaznijim_mjestima_i_otocima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981075"/>
            <a:ext cx="7200900" cy="5688013"/>
          </a:xfrm>
        </p:spPr>
      </p:pic>
      <p:sp>
        <p:nvSpPr>
          <p:cNvPr id="20482" name="Title 9"/>
          <p:cNvSpPr txBox="1">
            <a:spLocks/>
          </p:cNvSpPr>
          <p:nvPr/>
        </p:nvSpPr>
        <p:spPr bwMode="auto">
          <a:xfrm>
            <a:off x="468313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MONITORING LOCATIONS: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0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229600" cy="223361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hr-HR" sz="18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2000" smtClean="0">
                <a:latin typeface="Arial" charset="0"/>
              </a:rPr>
              <a:t>1. </a:t>
            </a:r>
            <a:r>
              <a:rPr lang="en-US" sz="2000" smtClean="0">
                <a:latin typeface="Arial" charset="0"/>
              </a:rPr>
              <a:t>Limited beach selection in Croatia</a:t>
            </a: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/>
            <a:r>
              <a:rPr lang="en-US" sz="2000" smtClean="0">
                <a:latin typeface="Arial" charset="0"/>
              </a:rPr>
              <a:t>95% of Croatian coast is rocky</a:t>
            </a: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/>
            <a:r>
              <a:rPr lang="en-US" sz="2000" smtClean="0">
                <a:latin typeface="Arial" charset="0"/>
              </a:rPr>
              <a:t>Mostly short (under 100 m) and pebble beaches</a:t>
            </a: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1800" smtClean="0">
                <a:latin typeface="Arial" charset="0"/>
              </a:rPr>
              <a:t> </a:t>
            </a:r>
            <a:endParaRPr lang="en-US" sz="1800" smtClean="0">
              <a:latin typeface="Arial" charset="0"/>
            </a:endParaRPr>
          </a:p>
        </p:txBody>
      </p:sp>
      <p:sp>
        <p:nvSpPr>
          <p:cNvPr id="22530" name="Title 9"/>
          <p:cNvSpPr txBox="1">
            <a:spLocks/>
          </p:cNvSpPr>
          <p:nvPr/>
        </p:nvSpPr>
        <p:spPr bwMode="auto">
          <a:xfrm>
            <a:off x="468313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FIELD OBSERVATIONS AND REMARKS:</a:t>
            </a:r>
          </a:p>
        </p:txBody>
      </p:sp>
      <p:pic>
        <p:nvPicPr>
          <p:cNvPr id="22531" name="Picture 3" descr="IMGP18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48244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GP18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213100"/>
            <a:ext cx="231616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0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19431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hr-HR" sz="18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en-US" sz="2000" smtClean="0">
                <a:latin typeface="Arial" charset="0"/>
              </a:rPr>
              <a:t>2. Acumulation of waste on certain positions along the beach</a:t>
            </a: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/>
            <a:r>
              <a:rPr lang="en-US" sz="2000" smtClean="0">
                <a:latin typeface="Arial" charset="0"/>
              </a:rPr>
              <a:t>Mostly in corners (outside the transects) or on certain spots along the beach (which influences the results if only 1m transects are done)</a:t>
            </a:r>
          </a:p>
          <a:p>
            <a:pPr marL="609600" indent="-609600" eaLnBrk="1" hangingPunct="1"/>
            <a:endParaRPr lang="hr-HR" sz="2000" smtClean="0">
              <a:latin typeface="Arial" charset="0"/>
            </a:endParaRPr>
          </a:p>
          <a:p>
            <a:pPr marL="609600" indent="-609600" eaLnBrk="1" hangingPunct="1"/>
            <a:endParaRPr lang="hr-HR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hr-HR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1800" smtClean="0">
                <a:latin typeface="Arial" charset="0"/>
              </a:rPr>
              <a:t> </a:t>
            </a:r>
            <a:endParaRPr lang="en-US" sz="1800" smtClean="0">
              <a:latin typeface="Arial" charset="0"/>
            </a:endParaRPr>
          </a:p>
        </p:txBody>
      </p:sp>
      <p:sp>
        <p:nvSpPr>
          <p:cNvPr id="24578" name="Title 9"/>
          <p:cNvSpPr txBox="1">
            <a:spLocks/>
          </p:cNvSpPr>
          <p:nvPr/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FIELD OBSERVATIONS AND REMARKS:</a:t>
            </a:r>
          </a:p>
        </p:txBody>
      </p:sp>
      <p:pic>
        <p:nvPicPr>
          <p:cNvPr id="24579" name="Picture 3" descr="IMGP89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141663"/>
            <a:ext cx="46339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GP88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213100"/>
            <a:ext cx="43561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0"/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8229600" cy="208915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hr-HR" sz="18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2000" smtClean="0">
                <a:latin typeface="Arial" charset="0"/>
              </a:rPr>
              <a:t>3</a:t>
            </a:r>
            <a:r>
              <a:rPr lang="en-US" sz="2000" smtClean="0">
                <a:latin typeface="Arial" charset="0"/>
              </a:rPr>
              <a:t>. Long term volunteer mobilization is questionable</a:t>
            </a: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hr-HR" sz="2000" smtClean="0">
              <a:latin typeface="Arial" charset="0"/>
            </a:endParaRPr>
          </a:p>
          <a:p>
            <a:pPr marL="609600" indent="-609600" eaLnBrk="1" hangingPunct="1"/>
            <a:endParaRPr lang="hr-HR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hr-HR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1800" smtClean="0">
                <a:latin typeface="Arial" charset="0"/>
              </a:rPr>
              <a:t> </a:t>
            </a:r>
            <a:endParaRPr lang="en-US" sz="1800" smtClean="0">
              <a:latin typeface="Arial" charset="0"/>
            </a:endParaRPr>
          </a:p>
        </p:txBody>
      </p:sp>
      <p:sp>
        <p:nvSpPr>
          <p:cNvPr id="26626" name="Title 9"/>
          <p:cNvSpPr txBox="1">
            <a:spLocks/>
          </p:cNvSpPr>
          <p:nvPr/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FIELD OBSERVATIONS AND REMARKS:</a:t>
            </a:r>
          </a:p>
        </p:txBody>
      </p:sp>
      <p:pic>
        <p:nvPicPr>
          <p:cNvPr id="26627" name="Picture 3" descr="IMGP68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439261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MGP68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36838"/>
            <a:ext cx="43497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0"/>
          <p:cNvSpPr>
            <a:spLocks noGrp="1"/>
          </p:cNvSpPr>
          <p:nvPr>
            <p:ph idx="4294967295"/>
          </p:nvPr>
        </p:nvSpPr>
        <p:spPr>
          <a:xfrm>
            <a:off x="539750" y="981075"/>
            <a:ext cx="8229600" cy="251936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hr-HR" sz="18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2000" dirty="0" smtClean="0">
                <a:latin typeface="Arial" charset="0"/>
              </a:rPr>
              <a:t>4. </a:t>
            </a:r>
            <a:r>
              <a:rPr lang="en-US" sz="2000" dirty="0" smtClean="0">
                <a:latin typeface="Arial" charset="0"/>
              </a:rPr>
              <a:t>Working with trawlers (marine bottom litter monitoring)</a:t>
            </a:r>
          </a:p>
          <a:p>
            <a:pPr marL="609600" indent="-609600" eaLnBrk="1" hangingPunct="1"/>
            <a:endParaRPr lang="en-US" sz="2000" dirty="0" smtClean="0">
              <a:latin typeface="Arial" charset="0"/>
            </a:endParaRPr>
          </a:p>
          <a:p>
            <a:pPr marL="609600" indent="-609600" eaLnBrk="1" hangingPunct="1"/>
            <a:r>
              <a:rPr lang="en-US" sz="2000" dirty="0" smtClean="0">
                <a:latin typeface="Arial" charset="0"/>
              </a:rPr>
              <a:t>We are bounded by fishery law – operating only on fishing grounds – litter removed by trawlers on daily basis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</a:endParaRPr>
          </a:p>
          <a:p>
            <a:pPr marL="609600" indent="-609600" eaLnBrk="1" hangingPunct="1"/>
            <a:endParaRPr lang="hr-HR" sz="20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hr-HR" sz="20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dirty="0" smtClean="0">
              <a:latin typeface="Arial" charset="0"/>
            </a:endParaRPr>
          </a:p>
          <a:p>
            <a:pPr marL="609600" indent="-609600" eaLnBrk="1" hangingPunct="1"/>
            <a:endParaRPr lang="en-US" sz="2000" dirty="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1800" dirty="0" smtClean="0">
                <a:latin typeface="Arial" charset="0"/>
              </a:rPr>
              <a:t>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28674" name="Title 9"/>
          <p:cNvSpPr txBox="1">
            <a:spLocks/>
          </p:cNvSpPr>
          <p:nvPr/>
        </p:nvSpPr>
        <p:spPr bwMode="auto">
          <a:xfrm>
            <a:off x="468313" y="11588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r>
              <a:rPr lang="hr-HR" sz="2500" b="1">
                <a:solidFill>
                  <a:srgbClr val="00B050"/>
                </a:solidFill>
              </a:rPr>
              <a:t>FIELD OBSERVATIONS AND REMARKS:</a:t>
            </a:r>
          </a:p>
        </p:txBody>
      </p:sp>
      <p:pic>
        <p:nvPicPr>
          <p:cNvPr id="28675" name="Picture 3" descr="IMGP81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414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IMGP81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716338"/>
            <a:ext cx="41052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IMGP63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288" y="4292600"/>
            <a:ext cx="37036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Content Placeholder 3" descr="IMGP89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630238"/>
            <a:ext cx="29892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IMGP897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060575"/>
            <a:ext cx="36353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ontent Placeholder 10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1439862"/>
          </a:xfrm>
        </p:spPr>
        <p:txBody>
          <a:bodyPr/>
          <a:lstStyle/>
          <a:p>
            <a:pPr marL="609600" indent="-609600"/>
            <a:endParaRPr lang="hr-HR" b="1" smtClean="0">
              <a:solidFill>
                <a:srgbClr val="00B050"/>
              </a:solidFill>
            </a:endParaRPr>
          </a:p>
          <a:p>
            <a:pPr marL="609600" indent="-609600" eaLnBrk="1" hangingPunct="1"/>
            <a:endParaRPr lang="hr-HR" sz="2000" smtClean="0">
              <a:latin typeface="Arial" charset="0"/>
            </a:endParaRPr>
          </a:p>
          <a:p>
            <a:pPr marL="609600" indent="-609600" eaLnBrk="1" hangingPunct="1"/>
            <a:endParaRPr lang="hr-HR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sz="2000" smtClean="0">
              <a:latin typeface="Arial" charset="0"/>
            </a:endParaRPr>
          </a:p>
          <a:p>
            <a:pPr marL="609600" indent="-609600" eaLnBrk="1" hangingPunct="1"/>
            <a:endParaRPr lang="en-US" sz="2000" smtClean="0">
              <a:latin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hr-HR" sz="1800" smtClean="0">
                <a:latin typeface="Arial" charset="0"/>
              </a:rPr>
              <a:t> </a:t>
            </a:r>
            <a:endParaRPr lang="en-US" sz="1800" smtClean="0">
              <a:latin typeface="Arial" charset="0"/>
            </a:endParaRPr>
          </a:p>
        </p:txBody>
      </p:sp>
      <p:sp>
        <p:nvSpPr>
          <p:cNvPr id="30725" name="Title 9"/>
          <p:cNvSpPr txBox="1">
            <a:spLocks/>
          </p:cNvSpPr>
          <p:nvPr/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sz="2500" b="1">
              <a:solidFill>
                <a:srgbClr val="00B050"/>
              </a:solidFill>
            </a:endParaRPr>
          </a:p>
          <a:p>
            <a:endParaRPr lang="hr-HR" sz="2500" b="1">
              <a:solidFill>
                <a:srgbClr val="00B050"/>
              </a:solidFill>
            </a:endParaRPr>
          </a:p>
        </p:txBody>
      </p:sp>
      <p:pic>
        <p:nvPicPr>
          <p:cNvPr id="30726" name="Picture 4" descr="IMGP637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827338"/>
            <a:ext cx="259238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IMGP890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4508500"/>
            <a:ext cx="31686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IMGP9129.JPG"/>
          <p:cNvPicPr>
            <a:picLocks noChangeAspect="1"/>
          </p:cNvPicPr>
          <p:nvPr/>
        </p:nvPicPr>
        <p:blipFill>
          <a:blip r:embed="rId8">
            <a:lum bright="16000" contrast="14000"/>
          </a:blip>
          <a:srcRect/>
          <a:stretch>
            <a:fillRect/>
          </a:stretch>
        </p:blipFill>
        <p:spPr bwMode="auto">
          <a:xfrm>
            <a:off x="2987675" y="1836738"/>
            <a:ext cx="36004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IMGP636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585788"/>
            <a:ext cx="29876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916238" y="549275"/>
            <a:ext cx="3455987" cy="10795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buFont typeface="Arial" charset="0"/>
              <a:buNone/>
              <a:defRPr/>
            </a:pPr>
            <a:r>
              <a:rPr lang="hr-HR" sz="4000" b="1" dirty="0">
                <a:solidFill>
                  <a:srgbClr val="00B050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su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template-sunce-2</Template>
  <TotalTime>304</TotalTime>
  <Words>266</Words>
  <Application>Microsoft Office PowerPoint</Application>
  <PresentationFormat>On-screen Show (4:3)</PresentationFormat>
  <Paragraphs>91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template-sunce-2</vt:lpstr>
      <vt:lpstr>„Experiences with marine litter monitoring within the framework of DeFishGear project”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„JAČANJE MREŽE MORSKIH ZAŠTIĆENIH PODRUČJA U HRVATSKOJ”</dc:title>
  <dc:creator>KEKO</dc:creator>
  <cp:lastModifiedBy>Ognjen</cp:lastModifiedBy>
  <cp:revision>24</cp:revision>
  <dcterms:created xsi:type="dcterms:W3CDTF">2012-10-23T12:50:39Z</dcterms:created>
  <dcterms:modified xsi:type="dcterms:W3CDTF">2015-04-08T14:49:34Z</dcterms:modified>
</cp:coreProperties>
</file>